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1"/>
  </p:sldMasterIdLst>
  <p:notesMasterIdLst>
    <p:notesMasterId r:id="rId29"/>
  </p:notesMasterIdLst>
  <p:handoutMasterIdLst>
    <p:handoutMasterId r:id="rId30"/>
  </p:handoutMasterIdLst>
  <p:sldIdLst>
    <p:sldId id="265" r:id="rId2"/>
    <p:sldId id="317" r:id="rId3"/>
    <p:sldId id="267" r:id="rId4"/>
    <p:sldId id="268" r:id="rId5"/>
    <p:sldId id="270" r:id="rId6"/>
    <p:sldId id="327" r:id="rId7"/>
    <p:sldId id="269" r:id="rId8"/>
    <p:sldId id="323" r:id="rId9"/>
    <p:sldId id="272" r:id="rId10"/>
    <p:sldId id="273" r:id="rId11"/>
    <p:sldId id="328" r:id="rId12"/>
    <p:sldId id="274" r:id="rId13"/>
    <p:sldId id="324" r:id="rId14"/>
    <p:sldId id="275" r:id="rId15"/>
    <p:sldId id="318" r:id="rId16"/>
    <p:sldId id="276" r:id="rId17"/>
    <p:sldId id="299" r:id="rId18"/>
    <p:sldId id="319" r:id="rId19"/>
    <p:sldId id="312" r:id="rId20"/>
    <p:sldId id="321" r:id="rId21"/>
    <p:sldId id="325" r:id="rId22"/>
    <p:sldId id="313" r:id="rId23"/>
    <p:sldId id="298" r:id="rId24"/>
    <p:sldId id="320" r:id="rId25"/>
    <p:sldId id="326" r:id="rId26"/>
    <p:sldId id="264" r:id="rId27"/>
    <p:sldId id="297" r:id="rId2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9E0E5"/>
    <a:srgbClr val="7EC5CF"/>
    <a:srgbClr val="3D99A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500" autoAdjust="0"/>
    <p:restoredTop sz="94712" autoAdjust="0"/>
  </p:normalViewPr>
  <p:slideViewPr>
    <p:cSldViewPr snapToGrid="0">
      <p:cViewPr>
        <p:scale>
          <a:sx n="64" d="100"/>
          <a:sy n="64" d="100"/>
        </p:scale>
        <p:origin x="-342" y="-480"/>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2069" y="77"/>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CA1260-60A2-49AF-B0AA-C3C76BA173D7}" type="datetimeFigureOut">
              <a:rPr lang="tr-TR" smtClean="0"/>
              <a:pPr/>
              <a:t>17.9.2021</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AE7BB9D-8076-43B0-AA16-953CCEF0756B}" type="slidenum">
              <a:rPr lang="tr-TR" smtClean="0"/>
              <a:pPr/>
              <a:t>‹#›</a:t>
            </a:fld>
            <a:endParaRPr lang="tr-TR"/>
          </a:p>
        </p:txBody>
      </p:sp>
    </p:spTree>
    <p:extLst>
      <p:ext uri="{BB962C8B-B14F-4D97-AF65-F5344CB8AC3E}">
        <p14:creationId xmlns:p14="http://schemas.microsoft.com/office/powerpoint/2010/main" xmlns="" val="2856614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0EB4E5-EE38-4800-8C60-0C54F293ED66}" type="datetimeFigureOut">
              <a:rPr lang="tr-TR" smtClean="0"/>
              <a:pPr/>
              <a:t>17.9.2021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407EB08-EF8F-44E2-8500-2069417E81DD}" type="slidenum">
              <a:rPr lang="tr-TR" smtClean="0"/>
              <a:pPr/>
              <a:t>‹#›</a:t>
            </a:fld>
            <a:endParaRPr lang="tr-TR"/>
          </a:p>
        </p:txBody>
      </p:sp>
    </p:spTree>
    <p:extLst>
      <p:ext uri="{BB962C8B-B14F-4D97-AF65-F5344CB8AC3E}">
        <p14:creationId xmlns:p14="http://schemas.microsoft.com/office/powerpoint/2010/main" xmlns="" val="18223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4</a:t>
            </a:fld>
            <a:endParaRPr lang="tr-TR"/>
          </a:p>
        </p:txBody>
      </p:sp>
    </p:spTree>
    <p:extLst>
      <p:ext uri="{BB962C8B-B14F-4D97-AF65-F5344CB8AC3E}">
        <p14:creationId xmlns:p14="http://schemas.microsoft.com/office/powerpoint/2010/main" xmlns="" val="5940177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22</a:t>
            </a:fld>
            <a:endParaRPr lang="tr-TR"/>
          </a:p>
        </p:txBody>
      </p:sp>
    </p:spTree>
    <p:extLst>
      <p:ext uri="{BB962C8B-B14F-4D97-AF65-F5344CB8AC3E}">
        <p14:creationId xmlns:p14="http://schemas.microsoft.com/office/powerpoint/2010/main" xmlns="" val="3668820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23</a:t>
            </a:fld>
            <a:endParaRPr lang="tr-TR"/>
          </a:p>
        </p:txBody>
      </p:sp>
    </p:spTree>
    <p:extLst>
      <p:ext uri="{BB962C8B-B14F-4D97-AF65-F5344CB8AC3E}">
        <p14:creationId xmlns:p14="http://schemas.microsoft.com/office/powerpoint/2010/main" xmlns="" val="38628203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24</a:t>
            </a:fld>
            <a:endParaRPr lang="tr-TR"/>
          </a:p>
        </p:txBody>
      </p:sp>
    </p:spTree>
    <p:extLst>
      <p:ext uri="{BB962C8B-B14F-4D97-AF65-F5344CB8AC3E}">
        <p14:creationId xmlns:p14="http://schemas.microsoft.com/office/powerpoint/2010/main" xmlns="" val="3862820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25</a:t>
            </a:fld>
            <a:endParaRPr lang="tr-TR"/>
          </a:p>
        </p:txBody>
      </p:sp>
    </p:spTree>
    <p:extLst>
      <p:ext uri="{BB962C8B-B14F-4D97-AF65-F5344CB8AC3E}">
        <p14:creationId xmlns:p14="http://schemas.microsoft.com/office/powerpoint/2010/main" xmlns="" val="3862820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1FA3B1B-D6C8-4E9A-8227-7A928947DE4A}" type="slidenum">
              <a:rPr lang="tr-TR" smtClean="0"/>
              <a:pPr/>
              <a:t>26</a:t>
            </a:fld>
            <a:endParaRPr lang="tr-TR"/>
          </a:p>
        </p:txBody>
      </p:sp>
    </p:spTree>
    <p:extLst>
      <p:ext uri="{BB962C8B-B14F-4D97-AF65-F5344CB8AC3E}">
        <p14:creationId xmlns:p14="http://schemas.microsoft.com/office/powerpoint/2010/main" xmlns="" val="31257843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12</a:t>
            </a:fld>
            <a:endParaRPr lang="tr-TR"/>
          </a:p>
        </p:txBody>
      </p:sp>
    </p:spTree>
    <p:extLst>
      <p:ext uri="{BB962C8B-B14F-4D97-AF65-F5344CB8AC3E}">
        <p14:creationId xmlns:p14="http://schemas.microsoft.com/office/powerpoint/2010/main" xmlns="" val="2495117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13</a:t>
            </a:fld>
            <a:endParaRPr lang="tr-TR"/>
          </a:p>
        </p:txBody>
      </p:sp>
    </p:spTree>
    <p:extLst>
      <p:ext uri="{BB962C8B-B14F-4D97-AF65-F5344CB8AC3E}">
        <p14:creationId xmlns:p14="http://schemas.microsoft.com/office/powerpoint/2010/main" xmlns="" val="2495117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16</a:t>
            </a:fld>
            <a:endParaRPr lang="tr-TR"/>
          </a:p>
        </p:txBody>
      </p:sp>
    </p:spTree>
    <p:extLst>
      <p:ext uri="{BB962C8B-B14F-4D97-AF65-F5344CB8AC3E}">
        <p14:creationId xmlns:p14="http://schemas.microsoft.com/office/powerpoint/2010/main" xmlns="" val="2633167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17</a:t>
            </a:fld>
            <a:endParaRPr lang="tr-TR"/>
          </a:p>
        </p:txBody>
      </p:sp>
    </p:spTree>
    <p:extLst>
      <p:ext uri="{BB962C8B-B14F-4D97-AF65-F5344CB8AC3E}">
        <p14:creationId xmlns:p14="http://schemas.microsoft.com/office/powerpoint/2010/main" xmlns="" val="20287818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18</a:t>
            </a:fld>
            <a:endParaRPr lang="tr-TR"/>
          </a:p>
        </p:txBody>
      </p:sp>
    </p:spTree>
    <p:extLst>
      <p:ext uri="{BB962C8B-B14F-4D97-AF65-F5344CB8AC3E}">
        <p14:creationId xmlns:p14="http://schemas.microsoft.com/office/powerpoint/2010/main" xmlns="" val="244288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19</a:t>
            </a:fld>
            <a:endParaRPr lang="tr-TR"/>
          </a:p>
        </p:txBody>
      </p:sp>
    </p:spTree>
    <p:extLst>
      <p:ext uri="{BB962C8B-B14F-4D97-AF65-F5344CB8AC3E}">
        <p14:creationId xmlns:p14="http://schemas.microsoft.com/office/powerpoint/2010/main" xmlns="" val="2442882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20</a:t>
            </a:fld>
            <a:endParaRPr lang="tr-TR"/>
          </a:p>
        </p:txBody>
      </p:sp>
    </p:spTree>
    <p:extLst>
      <p:ext uri="{BB962C8B-B14F-4D97-AF65-F5344CB8AC3E}">
        <p14:creationId xmlns:p14="http://schemas.microsoft.com/office/powerpoint/2010/main" xmlns="" val="2442882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0407EB08-EF8F-44E2-8500-2069417E81DD}" type="slidenum">
              <a:rPr lang="tr-TR" smtClean="0"/>
              <a:pPr/>
              <a:t>21</a:t>
            </a:fld>
            <a:endParaRPr lang="tr-TR"/>
          </a:p>
        </p:txBody>
      </p:sp>
    </p:spTree>
    <p:extLst>
      <p:ext uri="{BB962C8B-B14F-4D97-AF65-F5344CB8AC3E}">
        <p14:creationId xmlns:p14="http://schemas.microsoft.com/office/powerpoint/2010/main" xmlns="" val="2442882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pPr/>
              <a:t>17.9.2021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26786639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pPr/>
              <a:t>17.9.2021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40447377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pPr/>
              <a:t>17.9.2021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86358121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D8737A5C-3B0A-48B2-8114-85EE103CE84A}" type="datetimeFigureOut">
              <a:rPr lang="tr-TR" smtClean="0"/>
              <a:pPr/>
              <a:t>17.9.2021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4171545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D8737A5C-3B0A-48B2-8114-85EE103CE84A}" type="datetimeFigureOut">
              <a:rPr lang="tr-TR" smtClean="0"/>
              <a:pPr/>
              <a:t>17.9.2021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3701403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D8737A5C-3B0A-48B2-8114-85EE103CE84A}" type="datetimeFigureOut">
              <a:rPr lang="tr-TR" smtClean="0"/>
              <a:pPr/>
              <a:t>17.9.2021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28525604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D8737A5C-3B0A-48B2-8114-85EE103CE84A}" type="datetimeFigureOut">
              <a:rPr lang="tr-TR" smtClean="0"/>
              <a:pPr/>
              <a:t>17.9.2021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3591332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D8737A5C-3B0A-48B2-8114-85EE103CE84A}" type="datetimeFigureOut">
              <a:rPr lang="tr-TR" smtClean="0"/>
              <a:pPr/>
              <a:t>17.9.2021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17650641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8737A5C-3B0A-48B2-8114-85EE103CE84A}" type="datetimeFigureOut">
              <a:rPr lang="tr-TR" smtClean="0"/>
              <a:pPr/>
              <a:t>17.9.2021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92775524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pPr/>
              <a:t>17.9.2021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2395952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D8737A5C-3B0A-48B2-8114-85EE103CE84A}" type="datetimeFigureOut">
              <a:rPr lang="tr-TR" smtClean="0"/>
              <a:pPr/>
              <a:t>17.9.2021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533F48E3-1ADE-408B-999E-335CDACE1A2E}" type="slidenum">
              <a:rPr lang="tr-TR" smtClean="0"/>
              <a:pPr/>
              <a:t>‹#›</a:t>
            </a:fld>
            <a:endParaRPr lang="tr-TR"/>
          </a:p>
        </p:txBody>
      </p:sp>
    </p:spTree>
    <p:extLst>
      <p:ext uri="{BB962C8B-B14F-4D97-AF65-F5344CB8AC3E}">
        <p14:creationId xmlns:p14="http://schemas.microsoft.com/office/powerpoint/2010/main" xmlns="" val="24002442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737A5C-3B0A-48B2-8114-85EE103CE84A}" type="datetimeFigureOut">
              <a:rPr lang="tr-TR" smtClean="0"/>
              <a:pPr/>
              <a:t>17.9.2021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3F48E3-1ADE-408B-999E-335CDACE1A2E}" type="slidenum">
              <a:rPr lang="tr-TR" smtClean="0"/>
              <a:pPr/>
              <a:t>‹#›</a:t>
            </a:fld>
            <a:endParaRPr lang="tr-TR"/>
          </a:p>
        </p:txBody>
      </p:sp>
      <p:pic>
        <p:nvPicPr>
          <p:cNvPr id="7" name="Resim 6"/>
          <p:cNvPicPr>
            <a:picLocks noChangeAspect="1"/>
          </p:cNvPicPr>
          <p:nvPr userDrawn="1"/>
        </p:nvPicPr>
        <p:blipFill>
          <a:blip r:embed="rId14" cstate="print">
            <a:extLst>
              <a:ext uri="{28A0092B-C50C-407E-A947-70E740481C1C}">
                <a14:useLocalDpi xmlns:a14="http://schemas.microsoft.com/office/drawing/2010/main" xmlns="" val="0"/>
              </a:ext>
            </a:extLst>
          </a:blip>
          <a:stretch>
            <a:fillRect/>
          </a:stretch>
        </p:blipFill>
        <p:spPr>
          <a:xfrm>
            <a:off x="1534642" y="318127"/>
            <a:ext cx="640868" cy="642214"/>
          </a:xfrm>
          <a:prstGeom prst="rect">
            <a:avLst/>
          </a:prstGeom>
        </p:spPr>
      </p:pic>
    </p:spTree>
    <p:extLst>
      <p:ext uri="{BB962C8B-B14F-4D97-AF65-F5344CB8AC3E}">
        <p14:creationId xmlns:p14="http://schemas.microsoft.com/office/powerpoint/2010/main" xmlns="" val="155548401"/>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4.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7.jpe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2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8.png"/><Relationship Id="rId4"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lt Başlık 2"/>
          <p:cNvSpPr txBox="1">
            <a:spLocks/>
          </p:cNvSpPr>
          <p:nvPr/>
        </p:nvSpPr>
        <p:spPr bwMode="auto">
          <a:xfrm>
            <a:off x="316934" y="1843267"/>
            <a:ext cx="5452800" cy="4248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altLang="en-US" sz="2400" b="1" dirty="0" smtClean="0">
                <a:solidFill>
                  <a:srgbClr val="FF0000"/>
                </a:solidFill>
                <a:cs typeface="Open Sans Light" panose="020B0306030504020204" pitchFamily="34" charset="0"/>
              </a:rPr>
              <a:t>       Eğitim </a:t>
            </a:r>
            <a:r>
              <a:rPr lang="tr-TR" altLang="en-US" sz="2400" b="1" dirty="0">
                <a:solidFill>
                  <a:srgbClr val="FF0000"/>
                </a:solidFill>
                <a:cs typeface="Open Sans Light" panose="020B0306030504020204" pitchFamily="34" charset="0"/>
              </a:rPr>
              <a:t>Bilişim Ağı (EBA</a:t>
            </a:r>
            <a:r>
              <a:rPr lang="tr-TR" altLang="en-US" sz="2400" b="1" dirty="0" smtClean="0">
                <a:solidFill>
                  <a:srgbClr val="FF0000"/>
                </a:solidFill>
                <a:cs typeface="Open Sans Light" panose="020B0306030504020204" pitchFamily="34" charset="0"/>
              </a:rPr>
              <a:t>): </a:t>
            </a:r>
            <a:r>
              <a:rPr lang="tr-TR" sz="2400" b="1" dirty="0" smtClean="0"/>
              <a:t>2023 </a:t>
            </a:r>
            <a:r>
              <a:rPr lang="tr-TR" sz="2400" b="1" dirty="0"/>
              <a:t>Eğitim Vizyonunun "Öğrenme Süreçlerinde Dijital İçerik ve Beceri Destekli Dönüşüm, Öğrenme Analitiği Araçlarıyla Veriye Dayalı Yönetim" hedefi doğrultusunda geliştirilen yeni sürüm kapsamında, öğretmen ve öğrencilerin beklentilerini karşılamak üzere yapılan geliştirmeler, teknolojideki son yenilikler ile harmanlanarak sisteme yansıtıldı.</a:t>
            </a:r>
          </a:p>
        </p:txBody>
      </p:sp>
      <p:pic>
        <p:nvPicPr>
          <p:cNvPr id="10" name="Pictur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122504" y="1944914"/>
            <a:ext cx="6069496" cy="4694425"/>
          </a:xfrm>
          <a:prstGeom prst="rect">
            <a:avLst/>
          </a:prstGeom>
        </p:spPr>
      </p:pic>
      <p:sp>
        <p:nvSpPr>
          <p:cNvPr id="8" name="Metin kutusu 7"/>
          <p:cNvSpPr txBox="1"/>
          <p:nvPr/>
        </p:nvSpPr>
        <p:spPr>
          <a:xfrm flipH="1">
            <a:off x="6267449" y="1320047"/>
            <a:ext cx="5722387" cy="646331"/>
          </a:xfrm>
          <a:prstGeom prst="rect">
            <a:avLst/>
          </a:prstGeom>
          <a:noFill/>
        </p:spPr>
        <p:txBody>
          <a:bodyPr wrap="square" rtlCol="0">
            <a:spAutoFit/>
          </a:bodyPr>
          <a:lstStyle/>
          <a:p>
            <a:pPr algn="ctr"/>
            <a:r>
              <a:rPr lang="tr-TR" sz="3600" b="1" dirty="0" smtClean="0">
                <a:solidFill>
                  <a:schemeClr val="accent1">
                    <a:lumMod val="75000"/>
                  </a:schemeClr>
                </a:solidFill>
              </a:rPr>
              <a:t>www.eba.gov.tr</a:t>
            </a:r>
            <a:endParaRPr lang="tr-TR" sz="36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smtClean="0">
                <a:solidFill>
                  <a:srgbClr val="3D99A5"/>
                </a:solidFill>
              </a:rPr>
              <a:t>EBA’nın Yenilenmesiyle Gelen Özellikler…</a:t>
            </a:r>
            <a:endParaRPr lang="tr-TR" sz="2200" dirty="0">
              <a:solidFill>
                <a:srgbClr val="3D99A5"/>
              </a:solidFill>
            </a:endParaRPr>
          </a:p>
        </p:txBody>
      </p:sp>
      <p:pic>
        <p:nvPicPr>
          <p:cNvPr id="9"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11"/>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3"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pic>
        <p:nvPicPr>
          <p:cNvPr id="1026" name="Picture 2" descr="C:\Users\Pc\Desktop\Ekran Alıntısı.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595281" y="2173217"/>
            <a:ext cx="5180649" cy="30464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93321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38137" y="1814512"/>
            <a:ext cx="5038725" cy="4886325"/>
          </a:xfrm>
          <a:prstGeom prst="rect">
            <a:avLst/>
          </a:prstGeom>
        </p:spPr>
      </p:pic>
      <p:sp>
        <p:nvSpPr>
          <p:cNvPr id="6" name="Metin kutusu 5"/>
          <p:cNvSpPr txBox="1"/>
          <p:nvPr/>
        </p:nvSpPr>
        <p:spPr>
          <a:xfrm flipH="1">
            <a:off x="150969" y="1320047"/>
            <a:ext cx="11838868" cy="523220"/>
          </a:xfrm>
          <a:prstGeom prst="rect">
            <a:avLst/>
          </a:prstGeom>
          <a:noFill/>
        </p:spPr>
        <p:txBody>
          <a:bodyPr wrap="square" rtlCol="0">
            <a:spAutoFit/>
          </a:bodyPr>
          <a:lstStyle/>
          <a:p>
            <a:pPr algn="ctr"/>
            <a:r>
              <a:rPr lang="tr-TR" sz="2800" b="1" dirty="0" smtClean="0">
                <a:solidFill>
                  <a:srgbClr val="C00000"/>
                </a:solidFill>
              </a:rPr>
              <a:t>Etkileşimli Tahta </a:t>
            </a:r>
            <a:r>
              <a:rPr lang="tr-TR" sz="2800" b="1" dirty="0" err="1" smtClean="0">
                <a:solidFill>
                  <a:srgbClr val="C00000"/>
                </a:solidFill>
              </a:rPr>
              <a:t>Modu</a:t>
            </a:r>
            <a:endParaRPr lang="tr-TR" sz="2800" dirty="0">
              <a:solidFill>
                <a:srgbClr val="C00000"/>
              </a:solidFill>
            </a:endParaRPr>
          </a:p>
        </p:txBody>
      </p:sp>
      <p:sp>
        <p:nvSpPr>
          <p:cNvPr id="3" name="Yuvarlatılmış Dikdörtgen 2"/>
          <p:cNvSpPr/>
          <p:nvPr/>
        </p:nvSpPr>
        <p:spPr>
          <a:xfrm>
            <a:off x="676275" y="5886450"/>
            <a:ext cx="609600" cy="504825"/>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0" name="Alt Başlık 2"/>
          <p:cNvSpPr txBox="1">
            <a:spLocks/>
          </p:cNvSpPr>
          <p:nvPr/>
        </p:nvSpPr>
        <p:spPr bwMode="auto">
          <a:xfrm>
            <a:off x="6143626" y="2767192"/>
            <a:ext cx="5709582" cy="2766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sz="2200" b="1" dirty="0" smtClean="0"/>
              <a:t>       Dersler bölümünde konulara girildiği zaman yanda kırmızı ile işaretli gölüme tıklayarak konuyu </a:t>
            </a:r>
            <a:r>
              <a:rPr lang="tr-TR" sz="2200" b="1" dirty="0" smtClean="0">
                <a:solidFill>
                  <a:srgbClr val="FF0000"/>
                </a:solidFill>
              </a:rPr>
              <a:t>«Etkileşimli Tahta </a:t>
            </a:r>
            <a:r>
              <a:rPr lang="tr-TR" sz="2200" b="1" dirty="0" err="1" smtClean="0">
                <a:solidFill>
                  <a:srgbClr val="FF0000"/>
                </a:solidFill>
              </a:rPr>
              <a:t>Modu</a:t>
            </a:r>
            <a:r>
              <a:rPr lang="tr-TR" sz="2200" b="1" dirty="0" smtClean="0">
                <a:solidFill>
                  <a:srgbClr val="FF0000"/>
                </a:solidFill>
              </a:rPr>
              <a:t>» </a:t>
            </a:r>
            <a:r>
              <a:rPr lang="tr-TR" sz="2200" b="1" dirty="0" smtClean="0"/>
              <a:t>ile açabilirsiniz. Bu bölüm ile sayfa tam ekran oluyor ve karşımıza </a:t>
            </a:r>
            <a:r>
              <a:rPr lang="tr-TR" sz="2200" b="1" dirty="0" err="1" smtClean="0"/>
              <a:t>EBA’yı</a:t>
            </a:r>
            <a:r>
              <a:rPr lang="tr-TR" sz="2200" b="1" dirty="0" smtClean="0"/>
              <a:t> daha etkili kullanabileceğimiz, ders içeriği üzerinde yazı ve şekil çizmek gibi işlemler için kullanılan bir araç çıkıyor. </a:t>
            </a:r>
            <a:endParaRPr lang="tr-TR" sz="2200" b="1" dirty="0"/>
          </a:p>
        </p:txBody>
      </p:sp>
      <p:pic>
        <p:nvPicPr>
          <p:cNvPr id="8"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2"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793110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6" name="Metin kutusu 5"/>
          <p:cNvSpPr txBox="1"/>
          <p:nvPr/>
        </p:nvSpPr>
        <p:spPr>
          <a:xfrm flipH="1">
            <a:off x="150969" y="1320047"/>
            <a:ext cx="11838868" cy="523220"/>
          </a:xfrm>
          <a:prstGeom prst="rect">
            <a:avLst/>
          </a:prstGeom>
          <a:noFill/>
        </p:spPr>
        <p:txBody>
          <a:bodyPr wrap="square" rtlCol="0">
            <a:spAutoFit/>
          </a:bodyPr>
          <a:lstStyle/>
          <a:p>
            <a:pPr algn="ctr"/>
            <a:r>
              <a:rPr lang="tr-TR" sz="2800" b="1" dirty="0" smtClean="0">
                <a:solidFill>
                  <a:srgbClr val="C00000"/>
                </a:solidFill>
              </a:rPr>
              <a:t>Etkileşimli Tahta </a:t>
            </a:r>
            <a:r>
              <a:rPr lang="tr-TR" sz="2800" b="1" dirty="0" err="1" smtClean="0">
                <a:solidFill>
                  <a:srgbClr val="C00000"/>
                </a:solidFill>
              </a:rPr>
              <a:t>Modu</a:t>
            </a:r>
            <a:r>
              <a:rPr lang="tr-TR" sz="2800" b="1" dirty="0" smtClean="0">
                <a:solidFill>
                  <a:srgbClr val="C00000"/>
                </a:solidFill>
              </a:rPr>
              <a:t> / Kalem Aracı</a:t>
            </a:r>
            <a:endParaRPr lang="tr-TR" sz="2800" dirty="0">
              <a:solidFill>
                <a:srgbClr val="C00000"/>
              </a:solidFill>
            </a:endParaRPr>
          </a:p>
        </p:txBody>
      </p:sp>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238250" y="1988167"/>
            <a:ext cx="10058400" cy="4703379"/>
          </a:xfrm>
          <a:prstGeom prst="rect">
            <a:avLst/>
          </a:prstGeom>
        </p:spPr>
      </p:pic>
      <p:pic>
        <p:nvPicPr>
          <p:cNvPr id="7"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0"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0757303"/>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180975" y="1320047"/>
            <a:ext cx="11808862" cy="523220"/>
          </a:xfrm>
          <a:prstGeom prst="rect">
            <a:avLst/>
          </a:prstGeom>
          <a:noFill/>
        </p:spPr>
        <p:txBody>
          <a:bodyPr wrap="square" rtlCol="0">
            <a:spAutoFit/>
          </a:bodyPr>
          <a:lstStyle/>
          <a:p>
            <a:pPr algn="ctr"/>
            <a:r>
              <a:rPr lang="tr-TR" sz="2800" b="1" dirty="0" smtClean="0">
                <a:solidFill>
                  <a:srgbClr val="C00000"/>
                </a:solidFill>
              </a:rPr>
              <a:t>Ek Materyaller</a:t>
            </a:r>
            <a:endParaRPr lang="tr-TR" sz="2800" dirty="0">
              <a:solidFill>
                <a:srgbClr val="C00000"/>
              </a:solidFill>
            </a:endParaRPr>
          </a:p>
        </p:txBody>
      </p:sp>
      <p:sp>
        <p:nvSpPr>
          <p:cNvPr id="2" name="Dikdörtgen 1"/>
          <p:cNvSpPr/>
          <p:nvPr/>
        </p:nvSpPr>
        <p:spPr>
          <a:xfrm>
            <a:off x="781049" y="5537923"/>
            <a:ext cx="10906125" cy="769441"/>
          </a:xfrm>
          <a:prstGeom prst="rect">
            <a:avLst/>
          </a:prstGeom>
        </p:spPr>
        <p:txBody>
          <a:bodyPr wrap="square">
            <a:spAutoFit/>
          </a:bodyPr>
          <a:lstStyle/>
          <a:p>
            <a:pPr lvl="0" algn="ctr">
              <a:spcBef>
                <a:spcPct val="0"/>
              </a:spcBef>
            </a:pPr>
            <a:r>
              <a:rPr lang="tr-TR" altLang="en-US" sz="2200" b="1" dirty="0" smtClean="0">
                <a:solidFill>
                  <a:srgbClr val="38363B"/>
                </a:solidFill>
                <a:cs typeface="Open Sans Light" panose="020B0306030504020204" pitchFamily="34" charset="0"/>
              </a:rPr>
              <a:t>EBA Dersler bölümüne eklenen bir özellik ile seçtiğiniz dersin kitaplarına, ses dosyalarına, yazılı soruları ve ünite testlerine hızlı erişim imkanı tanındı.</a:t>
            </a:r>
            <a:endParaRPr lang="tr-TR" sz="2200" b="1" dirty="0"/>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5" name="Resim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52033" y="2001529"/>
            <a:ext cx="6466745" cy="3405277"/>
          </a:xfrm>
          <a:prstGeom prst="rect">
            <a:avLst/>
          </a:prstGeom>
        </p:spPr>
      </p:pic>
      <p:pic>
        <p:nvPicPr>
          <p:cNvPr id="8"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0"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7634044"/>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kutusu 2"/>
          <p:cNvSpPr txBox="1"/>
          <p:nvPr/>
        </p:nvSpPr>
        <p:spPr>
          <a:xfrm>
            <a:off x="7570177" y="1600200"/>
            <a:ext cx="2980592" cy="3015762"/>
          </a:xfrm>
          <a:prstGeom prst="rect">
            <a:avLst/>
          </a:prstGeom>
          <a:noFill/>
        </p:spPr>
        <p:txBody>
          <a:bodyPr wrap="square" rtlCol="0">
            <a:spAutoFit/>
          </a:bodyPr>
          <a:lstStyle/>
          <a:p>
            <a:endParaRPr lang="tr-TR" dirty="0"/>
          </a:p>
        </p:txBody>
      </p:sp>
      <p:sp>
        <p:nvSpPr>
          <p:cNvPr id="12" name="Metin kutusu 11"/>
          <p:cNvSpPr txBox="1"/>
          <p:nvPr/>
        </p:nvSpPr>
        <p:spPr>
          <a:xfrm flipH="1">
            <a:off x="180975" y="1320047"/>
            <a:ext cx="11808862" cy="523220"/>
          </a:xfrm>
          <a:prstGeom prst="rect">
            <a:avLst/>
          </a:prstGeom>
          <a:noFill/>
        </p:spPr>
        <p:txBody>
          <a:bodyPr wrap="square" rtlCol="0">
            <a:spAutoFit/>
          </a:bodyPr>
          <a:lstStyle/>
          <a:p>
            <a:pPr algn="ctr"/>
            <a:r>
              <a:rPr lang="tr-TR" sz="2800" b="1" dirty="0" smtClean="0">
                <a:solidFill>
                  <a:srgbClr val="C00000"/>
                </a:solidFill>
              </a:rPr>
              <a:t>Dersler Menüsü İlave Özellikler</a:t>
            </a:r>
            <a:endParaRPr lang="tr-TR" sz="2800" dirty="0">
              <a:solidFill>
                <a:srgbClr val="C00000"/>
              </a:solidFill>
            </a:endParaRPr>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7" name="Resim 6"/>
          <p:cNvPicPr>
            <a:picLocks noChangeAspect="1"/>
          </p:cNvPicPr>
          <p:nvPr/>
        </p:nvPicPr>
        <p:blipFill rotWithShape="1">
          <a:blip r:embed="rId3">
            <a:extLst>
              <a:ext uri="{28A0092B-C50C-407E-A947-70E740481C1C}">
                <a14:useLocalDpi xmlns:a14="http://schemas.microsoft.com/office/drawing/2010/main" xmlns="" val="0"/>
              </a:ext>
            </a:extLst>
          </a:blip>
          <a:srcRect r="10934" b="18556"/>
          <a:stretch/>
        </p:blipFill>
        <p:spPr>
          <a:xfrm>
            <a:off x="2813933" y="1911170"/>
            <a:ext cx="6542945" cy="3445404"/>
          </a:xfrm>
          <a:prstGeom prst="rect">
            <a:avLst/>
          </a:prstGeom>
        </p:spPr>
      </p:pic>
      <p:sp>
        <p:nvSpPr>
          <p:cNvPr id="14" name="Dikdörtgen 13"/>
          <p:cNvSpPr/>
          <p:nvPr/>
        </p:nvSpPr>
        <p:spPr>
          <a:xfrm>
            <a:off x="590551" y="5579090"/>
            <a:ext cx="11134724" cy="1107996"/>
          </a:xfrm>
          <a:prstGeom prst="rect">
            <a:avLst/>
          </a:prstGeom>
        </p:spPr>
        <p:txBody>
          <a:bodyPr wrap="square">
            <a:spAutoFit/>
          </a:bodyPr>
          <a:lstStyle/>
          <a:p>
            <a:pPr lvl="0" algn="ctr">
              <a:spcBef>
                <a:spcPct val="0"/>
              </a:spcBef>
            </a:pPr>
            <a:r>
              <a:rPr lang="tr-TR" altLang="en-US" sz="2200" b="1" dirty="0" smtClean="0">
                <a:cs typeface="Open Sans Light" panose="020B0306030504020204" pitchFamily="34" charset="0"/>
              </a:rPr>
              <a:t>Ayrıca seçilen konuyla ilgili destek anlatımlar, kütüphaneden seçmeler ve size ait içerikler de konu altına kategori olarak eklenerek kullanımı kolaylaştırıldı. Yine isteyen öğretmenler bu alandan içerik ekleme alanına geçiş yapabilirler.</a:t>
            </a:r>
            <a:endParaRPr lang="tr-TR" sz="2200" b="1" dirty="0"/>
          </a:p>
        </p:txBody>
      </p:sp>
      <p:pic>
        <p:nvPicPr>
          <p:cNvPr id="8"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0"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746018"/>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bwMode="auto">
          <a:xfrm>
            <a:off x="8048624" y="1748016"/>
            <a:ext cx="3941211" cy="460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l" defTabSz="914400" eaLnBrk="1" hangingPunct="1">
              <a:spcBef>
                <a:spcPct val="0"/>
              </a:spcBef>
            </a:pPr>
            <a:r>
              <a:rPr lang="tr-TR" altLang="en-US" sz="2200" b="1" dirty="0" smtClean="0">
                <a:cs typeface="Open Sans Light" panose="020B0306030504020204" pitchFamily="34" charset="0"/>
              </a:rPr>
              <a:t>Kullanıcılar ihtiyaç duymaları halinde farklı kademelerdeki ders içeriklerine işaretli alandaki tüm dersler seçeneğine tıklayarak erişebilirler. </a:t>
            </a:r>
          </a:p>
          <a:p>
            <a:pPr lvl="0" algn="l" defTabSz="914400" eaLnBrk="1" hangingPunct="1">
              <a:spcBef>
                <a:spcPct val="0"/>
              </a:spcBef>
            </a:pPr>
            <a:endParaRPr lang="tr-TR" altLang="en-US" sz="2200" b="1" dirty="0" smtClean="0">
              <a:cs typeface="Open Sans Light" panose="020B0306030504020204" pitchFamily="34" charset="0"/>
            </a:endParaRPr>
          </a:p>
          <a:p>
            <a:pPr algn="l" eaLnBrk="1" hangingPunct="1">
              <a:spcBef>
                <a:spcPct val="0"/>
              </a:spcBef>
            </a:pPr>
            <a:r>
              <a:rPr lang="tr-TR" sz="2200" b="1" dirty="0" smtClean="0"/>
              <a:t>Bu özellik ile beraber tüm zorunlu </a:t>
            </a:r>
            <a:r>
              <a:rPr lang="tr-TR" sz="2200" b="1" dirty="0"/>
              <a:t>ve seçmeli derslerin müfredatları </a:t>
            </a:r>
            <a:r>
              <a:rPr lang="tr-TR" sz="2200" b="1" dirty="0" smtClean="0"/>
              <a:t>EBA'ya tanımlandı. Branş öğretmenlerine sistemde </a:t>
            </a:r>
            <a:r>
              <a:rPr lang="tr-TR" sz="2200" b="1" dirty="0"/>
              <a:t>öğrencilerine çalışma gönderebilme, içerik üretimi yapabilme ve soru - sınav oluşturabilme imkânı sunuldu.</a:t>
            </a:r>
          </a:p>
          <a:p>
            <a:pPr lvl="0" algn="l" defTabSz="914400" eaLnBrk="1" hangingPunct="1">
              <a:spcBef>
                <a:spcPct val="0"/>
              </a:spcBef>
            </a:pPr>
            <a:endParaRPr lang="tr-TR" altLang="en-US" sz="2200" b="1" dirty="0">
              <a:cs typeface="Open Sans Light" panose="020B0306030504020204" pitchFamily="34" charset="0"/>
            </a:endParaRPr>
          </a:p>
        </p:txBody>
      </p:sp>
      <p:sp>
        <p:nvSpPr>
          <p:cNvPr id="11" name="Metin kutusu 10"/>
          <p:cNvSpPr txBox="1"/>
          <p:nvPr/>
        </p:nvSpPr>
        <p:spPr>
          <a:xfrm flipH="1">
            <a:off x="217769" y="1320047"/>
            <a:ext cx="11772068" cy="523220"/>
          </a:xfrm>
          <a:prstGeom prst="rect">
            <a:avLst/>
          </a:prstGeom>
          <a:noFill/>
        </p:spPr>
        <p:txBody>
          <a:bodyPr wrap="square" rtlCol="0">
            <a:spAutoFit/>
          </a:bodyPr>
          <a:lstStyle/>
          <a:p>
            <a:pPr algn="ctr"/>
            <a:r>
              <a:rPr lang="tr-TR" sz="2800" b="1" dirty="0" smtClean="0">
                <a:solidFill>
                  <a:srgbClr val="C00000"/>
                </a:solidFill>
              </a:rPr>
              <a:t>Tüm Ders Müfredatları EBA’ya Tanımlandı</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grpSp>
        <p:nvGrpSpPr>
          <p:cNvPr id="5" name="Grup 4"/>
          <p:cNvGrpSpPr/>
          <p:nvPr/>
        </p:nvGrpSpPr>
        <p:grpSpPr>
          <a:xfrm>
            <a:off x="217769" y="1843266"/>
            <a:ext cx="7502655" cy="4600213"/>
            <a:chOff x="217769" y="1843266"/>
            <a:chExt cx="7502655" cy="4600213"/>
          </a:xfrm>
        </p:grpSpPr>
        <p:pic>
          <p:nvPicPr>
            <p:cNvPr id="3" name="Resim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7769" y="1843266"/>
              <a:ext cx="7502655" cy="4600213"/>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629400" y="1887346"/>
              <a:ext cx="890587" cy="186956"/>
            </a:xfrm>
            <a:prstGeom prst="rect">
              <a:avLst/>
            </a:prstGeom>
          </p:spPr>
        </p:pic>
      </p:grpSp>
      <p:sp>
        <p:nvSpPr>
          <p:cNvPr id="13" name="Yuvarlatılmış Dikdörtgen 12"/>
          <p:cNvSpPr/>
          <p:nvPr/>
        </p:nvSpPr>
        <p:spPr>
          <a:xfrm>
            <a:off x="6267450" y="2169783"/>
            <a:ext cx="1452974" cy="5257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4"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4"/>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6"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25612986"/>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etin kutusu 11"/>
          <p:cNvSpPr txBox="1"/>
          <p:nvPr/>
        </p:nvSpPr>
        <p:spPr>
          <a:xfrm flipH="1">
            <a:off x="219075" y="1320047"/>
            <a:ext cx="11770762" cy="523220"/>
          </a:xfrm>
          <a:prstGeom prst="rect">
            <a:avLst/>
          </a:prstGeom>
          <a:noFill/>
        </p:spPr>
        <p:txBody>
          <a:bodyPr wrap="square" rtlCol="0">
            <a:spAutoFit/>
          </a:bodyPr>
          <a:lstStyle/>
          <a:p>
            <a:pPr algn="ctr"/>
            <a:r>
              <a:rPr lang="tr-TR" sz="2800" b="1" dirty="0" smtClean="0">
                <a:solidFill>
                  <a:srgbClr val="C00000"/>
                </a:solidFill>
              </a:rPr>
              <a:t>Sınavlar Bölümü</a:t>
            </a:r>
            <a:endParaRPr lang="tr-TR" sz="2800" dirty="0">
              <a:solidFill>
                <a:srgbClr val="C00000"/>
              </a:solidFill>
            </a:endParaRPr>
          </a:p>
        </p:txBody>
      </p:sp>
      <p:sp>
        <p:nvSpPr>
          <p:cNvPr id="5" name="Dikdörtgen 4"/>
          <p:cNvSpPr/>
          <p:nvPr/>
        </p:nvSpPr>
        <p:spPr>
          <a:xfrm>
            <a:off x="476249" y="5243686"/>
            <a:ext cx="11410951" cy="1446550"/>
          </a:xfrm>
          <a:prstGeom prst="rect">
            <a:avLst/>
          </a:prstGeom>
        </p:spPr>
        <p:txBody>
          <a:bodyPr wrap="square">
            <a:spAutoFit/>
          </a:bodyPr>
          <a:lstStyle/>
          <a:p>
            <a:pPr lvl="0" algn="ctr"/>
            <a:r>
              <a:rPr lang="tr-TR" altLang="tr-TR" sz="2200" b="1" dirty="0" smtClean="0">
                <a:cs typeface="Open Sans Light" panose="020B0306030504020204" pitchFamily="34" charset="0"/>
              </a:rPr>
              <a:t>Sınavlar bölümünden birçok kategoride dersinize uygun sınav türüne ulaşabilir, sınavları kullanabilir, öğrencilerinize gönderebilirsiniz. Yeni eklenen sınavları mutlaka inceleyip öğrencilerinizle paylaşmanızı tavsiye ederiz. Bu bölüme ek olarak soru ve sınav hazırlama sisteminden sorular hazırlayabilir, diğer öğretmenlerin hazırladığı sorulara ulaşabilirsiniz.</a:t>
            </a:r>
            <a:endParaRPr lang="tr-TR" altLang="tr-TR" sz="2200" b="1" dirty="0">
              <a:cs typeface="Open Sans Light" panose="020B0306030504020204" pitchFamily="34" charset="0"/>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29638" y="1757539"/>
            <a:ext cx="9029235" cy="3509783"/>
          </a:xfrm>
          <a:prstGeom prst="rect">
            <a:avLst/>
          </a:prstGeom>
        </p:spPr>
      </p:pic>
      <p:pic>
        <p:nvPicPr>
          <p:cNvPr id="7"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9"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307480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94086" y="1617979"/>
            <a:ext cx="6139938" cy="5014733"/>
          </a:xfrm>
          <a:prstGeom prst="rect">
            <a:avLst/>
          </a:prstGeom>
        </p:spPr>
      </p:pic>
      <p:sp>
        <p:nvSpPr>
          <p:cNvPr id="11" name="Metin kutusu 10"/>
          <p:cNvSpPr txBox="1"/>
          <p:nvPr/>
        </p:nvSpPr>
        <p:spPr>
          <a:xfrm flipH="1">
            <a:off x="6334023" y="1320047"/>
            <a:ext cx="5655813" cy="523220"/>
          </a:xfrm>
          <a:prstGeom prst="rect">
            <a:avLst/>
          </a:prstGeom>
          <a:noFill/>
        </p:spPr>
        <p:txBody>
          <a:bodyPr wrap="square" rtlCol="0">
            <a:spAutoFit/>
          </a:bodyPr>
          <a:lstStyle/>
          <a:p>
            <a:pPr algn="ctr"/>
            <a:r>
              <a:rPr lang="tr-TR" sz="2800" b="1" dirty="0" smtClean="0">
                <a:solidFill>
                  <a:srgbClr val="C00000"/>
                </a:solidFill>
              </a:rPr>
              <a:t>EBA Kütüphane</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09599" y="1843267"/>
            <a:ext cx="5324475" cy="3338333"/>
          </a:xfrm>
          <a:prstGeom prst="rect">
            <a:avLst/>
          </a:prstGeom>
        </p:spPr>
      </p:pic>
      <p:sp>
        <p:nvSpPr>
          <p:cNvPr id="5" name="Dikdörtgen 4"/>
          <p:cNvSpPr/>
          <p:nvPr/>
        </p:nvSpPr>
        <p:spPr>
          <a:xfrm>
            <a:off x="6334024" y="1878576"/>
            <a:ext cx="5703123" cy="4493538"/>
          </a:xfrm>
          <a:prstGeom prst="rect">
            <a:avLst/>
          </a:prstGeom>
        </p:spPr>
        <p:txBody>
          <a:bodyPr wrap="square">
            <a:spAutoFit/>
          </a:bodyPr>
          <a:lstStyle/>
          <a:p>
            <a:pPr algn="just"/>
            <a:r>
              <a:rPr lang="tr-TR" sz="2200" b="1" dirty="0"/>
              <a:t>İlgili Genel Müdürlüklerce incelenerek tasnif edilen tüm içerikler (ders kitapları, anlatım videoları, sınavlar, uygulamalar vb.) tek alandan, kolay erişilebilir şekilde sunuldu. Kazanımlarla eşleşen içerikler, EBA </a:t>
            </a:r>
            <a:r>
              <a:rPr lang="tr-TR" sz="2200" b="1" dirty="0" err="1"/>
              <a:t>Ders'te</a:t>
            </a:r>
            <a:r>
              <a:rPr lang="tr-TR" sz="2200" b="1" dirty="0"/>
              <a:t> ilgili ders alanına alındı. </a:t>
            </a:r>
            <a:endParaRPr lang="tr-TR" sz="2200" b="1" dirty="0" smtClean="0"/>
          </a:p>
          <a:p>
            <a:pPr algn="just"/>
            <a:endParaRPr lang="tr-TR" sz="2200" b="1" dirty="0">
              <a:solidFill>
                <a:srgbClr val="FF0000"/>
              </a:solidFill>
            </a:endParaRPr>
          </a:p>
          <a:p>
            <a:pPr algn="just"/>
            <a:r>
              <a:rPr lang="tr-TR" sz="2200" b="1" dirty="0" smtClean="0">
                <a:solidFill>
                  <a:srgbClr val="FF0000"/>
                </a:solidFill>
              </a:rPr>
              <a:t>Kazanımlarla </a:t>
            </a:r>
            <a:r>
              <a:rPr lang="tr-TR" sz="2200" b="1" dirty="0">
                <a:solidFill>
                  <a:srgbClr val="FF0000"/>
                </a:solidFill>
              </a:rPr>
              <a:t>doğrudan eşleşmeyen fakat öğretmen ve öğrencilerimizin kişisel gelişimlerine ve/veya eğlenceli zaman geçirmelerine katkı sağlayacak diğer destekleyici içerikler ise yeni oluşturulan "Kütüphane" alanından sunuluyor.</a:t>
            </a:r>
          </a:p>
        </p:txBody>
      </p:sp>
      <p:sp>
        <p:nvSpPr>
          <p:cNvPr id="6" name="Metin kutusu 5"/>
          <p:cNvSpPr txBox="1"/>
          <p:nvPr/>
        </p:nvSpPr>
        <p:spPr>
          <a:xfrm>
            <a:off x="241711" y="1255570"/>
            <a:ext cx="6065315" cy="400110"/>
          </a:xfrm>
          <a:prstGeom prst="rect">
            <a:avLst/>
          </a:prstGeom>
          <a:noFill/>
        </p:spPr>
        <p:txBody>
          <a:bodyPr wrap="none" rtlCol="0">
            <a:spAutoFit/>
          </a:bodyPr>
          <a:lstStyle/>
          <a:p>
            <a:r>
              <a:rPr lang="tr-TR" sz="2000" dirty="0" smtClean="0">
                <a:solidFill>
                  <a:srgbClr val="FF0000"/>
                </a:solidFill>
              </a:rPr>
              <a:t>EBA Kütüphane içerisinde de ayrıca bir arama mevcuttur.</a:t>
            </a:r>
            <a:endParaRPr lang="tr-TR" sz="2000" dirty="0">
              <a:solidFill>
                <a:srgbClr val="FF0000"/>
              </a:solidFill>
            </a:endParaRPr>
          </a:p>
        </p:txBody>
      </p:sp>
      <p:pic>
        <p:nvPicPr>
          <p:cNvPr id="9"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Oval 12"/>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4"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78646044"/>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320841" y="1421182"/>
            <a:ext cx="11668995" cy="523220"/>
          </a:xfrm>
          <a:prstGeom prst="rect">
            <a:avLst/>
          </a:prstGeom>
          <a:noFill/>
        </p:spPr>
        <p:txBody>
          <a:bodyPr wrap="square" rtlCol="0">
            <a:spAutoFit/>
          </a:bodyPr>
          <a:lstStyle/>
          <a:p>
            <a:pPr algn="ctr"/>
            <a:r>
              <a:rPr lang="tr-TR" sz="2800" b="1" dirty="0" smtClean="0">
                <a:solidFill>
                  <a:srgbClr val="C00000"/>
                </a:solidFill>
              </a:rPr>
              <a:t>Çalışmalar ve Raporlar</a:t>
            </a:r>
            <a:endParaRPr lang="tr-TR" sz="2800" dirty="0">
              <a:solidFill>
                <a:srgbClr val="C00000"/>
              </a:solidFill>
            </a:endParaRPr>
          </a:p>
        </p:txBody>
      </p:sp>
      <p:sp>
        <p:nvSpPr>
          <p:cNvPr id="15" name="Alt Başlık 2"/>
          <p:cNvSpPr txBox="1">
            <a:spLocks/>
          </p:cNvSpPr>
          <p:nvPr/>
        </p:nvSpPr>
        <p:spPr bwMode="auto">
          <a:xfrm>
            <a:off x="320842" y="3660544"/>
            <a:ext cx="11716304" cy="27703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lnSpc>
                <a:spcPct val="150000"/>
              </a:lnSpc>
              <a:spcBef>
                <a:spcPct val="0"/>
              </a:spcBef>
            </a:pPr>
            <a:r>
              <a:rPr lang="tr-TR" altLang="en-US" sz="2200" b="1" dirty="0" smtClean="0">
                <a:solidFill>
                  <a:srgbClr val="38363B"/>
                </a:solidFill>
                <a:cs typeface="Open Sans Light" panose="020B0306030504020204" pitchFamily="34" charset="0"/>
              </a:rPr>
              <a:t>EBA’da yer alan </a:t>
            </a:r>
            <a:r>
              <a:rPr lang="tr-TR" altLang="en-US" sz="2200" b="1" dirty="0" smtClean="0">
                <a:solidFill>
                  <a:srgbClr val="FF0000"/>
                </a:solidFill>
                <a:cs typeface="Open Sans Light" panose="020B0306030504020204" pitchFamily="34" charset="0"/>
              </a:rPr>
              <a:t>çalışmalar</a:t>
            </a:r>
            <a:r>
              <a:rPr lang="tr-TR" altLang="en-US" sz="2200" b="1" dirty="0" smtClean="0">
                <a:solidFill>
                  <a:srgbClr val="38363B"/>
                </a:solidFill>
                <a:cs typeface="Open Sans Light" panose="020B0306030504020204" pitchFamily="34" charset="0"/>
              </a:rPr>
              <a:t> ve </a:t>
            </a:r>
            <a:r>
              <a:rPr lang="tr-TR" altLang="en-US" sz="2200" b="1" dirty="0" smtClean="0">
                <a:solidFill>
                  <a:srgbClr val="FF0000"/>
                </a:solidFill>
                <a:cs typeface="Open Sans Light" panose="020B0306030504020204" pitchFamily="34" charset="0"/>
              </a:rPr>
              <a:t>raporlar</a:t>
            </a:r>
            <a:r>
              <a:rPr lang="tr-TR" altLang="en-US" sz="2200" b="1" dirty="0" smtClean="0">
                <a:solidFill>
                  <a:srgbClr val="38363B"/>
                </a:solidFill>
                <a:cs typeface="Open Sans Light" panose="020B0306030504020204" pitchFamily="34" charset="0"/>
              </a:rPr>
              <a:t> bölümlerinden öğrencilere gönderdiğiniz çalışmaların bireysel veya sınıf düzeyince raporlarını görebilir burada edindiğiniz bilgiler ışığında öğrenci ve sınıf bazlı çıkarımlarda bulunarak öğrencilerinize geri dönüt verebilirsiniz. </a:t>
            </a:r>
          </a:p>
          <a:p>
            <a:pPr lvl="0" algn="just" eaLnBrk="1" hangingPunct="1">
              <a:lnSpc>
                <a:spcPct val="150000"/>
              </a:lnSpc>
              <a:spcBef>
                <a:spcPct val="0"/>
              </a:spcBef>
            </a:pPr>
            <a:endParaRPr lang="tr-TR" altLang="en-US" sz="2200" b="1" dirty="0">
              <a:solidFill>
                <a:srgbClr val="38363B"/>
              </a:solidFill>
              <a:cs typeface="Open Sans Light" panose="020B0306030504020204" pitchFamily="34" charset="0"/>
            </a:endParaRPr>
          </a:p>
        </p:txBody>
      </p:sp>
      <p:pic>
        <p:nvPicPr>
          <p:cNvPr id="2052" name="Picture 4" descr="bunları biliyor muydunuz ile ilgili görsel sonucu"/>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631865" y="4743450"/>
            <a:ext cx="2186807" cy="2186808"/>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033462" y="2090737"/>
            <a:ext cx="10058400" cy="1463818"/>
          </a:xfrm>
          <a:prstGeom prst="rect">
            <a:avLst/>
          </a:prstGeom>
        </p:spPr>
      </p:pic>
      <p:sp>
        <p:nvSpPr>
          <p:cNvPr id="18" name="Dikdörtgen 17"/>
          <p:cNvSpPr/>
          <p:nvPr/>
        </p:nvSpPr>
        <p:spPr>
          <a:xfrm>
            <a:off x="241328" y="5571266"/>
            <a:ext cx="9625263" cy="1015663"/>
          </a:xfrm>
          <a:prstGeom prst="rect">
            <a:avLst/>
          </a:prstGeom>
        </p:spPr>
        <p:txBody>
          <a:bodyPr wrap="square">
            <a:spAutoFit/>
          </a:bodyPr>
          <a:lstStyle/>
          <a:p>
            <a:pPr lvl="0" algn="ctr">
              <a:spcBef>
                <a:spcPct val="0"/>
              </a:spcBef>
            </a:pPr>
            <a:r>
              <a:rPr lang="tr-TR" altLang="en-US" sz="2000" dirty="0" smtClean="0">
                <a:solidFill>
                  <a:srgbClr val="C00000"/>
                </a:solidFill>
                <a:cs typeface="Open Sans Light" panose="020B0306030504020204" pitchFamily="34" charset="0"/>
              </a:rPr>
              <a:t>EBA’da yer alan Gruplar bölümünden dersine girdiğiniz sınıfları ekleyebilir, eklediğiniz farklı sınıflardan çalışma veya ETÜT grupları kurabilirsiniz. Sınıf veya grup eklemeleri yapmadan öğrencilerinize çalışma gönderemezsiniz.</a:t>
            </a:r>
            <a:endParaRPr lang="tr-TR" altLang="en-US" sz="2000" dirty="0">
              <a:solidFill>
                <a:srgbClr val="C00000"/>
              </a:solidFill>
              <a:cs typeface="Open Sans Light" panose="020B0306030504020204" pitchFamily="34" charset="0"/>
            </a:endParaRPr>
          </a:p>
        </p:txBody>
      </p:sp>
      <p:pic>
        <p:nvPicPr>
          <p:cNvPr id="9"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Oval 9"/>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4"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7797561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8030883" y="1446624"/>
            <a:ext cx="4141237" cy="523220"/>
          </a:xfrm>
          <a:prstGeom prst="rect">
            <a:avLst/>
          </a:prstGeom>
          <a:noFill/>
        </p:spPr>
        <p:txBody>
          <a:bodyPr wrap="square" rtlCol="0">
            <a:spAutoFit/>
          </a:bodyPr>
          <a:lstStyle/>
          <a:p>
            <a:pPr algn="ctr"/>
            <a:r>
              <a:rPr lang="tr-TR" sz="2800" b="1" dirty="0" smtClean="0">
                <a:solidFill>
                  <a:srgbClr val="C00000"/>
                </a:solidFill>
              </a:rPr>
              <a:t>Portfolyolar</a:t>
            </a:r>
            <a:endParaRPr lang="tr-TR" sz="2800" dirty="0">
              <a:solidFill>
                <a:srgbClr val="C00000"/>
              </a:solidFill>
            </a:endParaRPr>
          </a:p>
        </p:txBody>
      </p:sp>
      <p:sp>
        <p:nvSpPr>
          <p:cNvPr id="16" name="Dikdörtgen 15"/>
          <p:cNvSpPr/>
          <p:nvPr/>
        </p:nvSpPr>
        <p:spPr>
          <a:xfrm>
            <a:off x="8165858" y="1985470"/>
            <a:ext cx="3871285" cy="4493538"/>
          </a:xfrm>
          <a:prstGeom prst="rect">
            <a:avLst/>
          </a:prstGeom>
        </p:spPr>
        <p:txBody>
          <a:bodyPr wrap="square">
            <a:spAutoFit/>
          </a:bodyPr>
          <a:lstStyle/>
          <a:p>
            <a:pPr lvl="0" algn="ctr">
              <a:spcBef>
                <a:spcPct val="0"/>
              </a:spcBef>
            </a:pPr>
            <a:r>
              <a:rPr lang="tr-TR" altLang="en-US" sz="2200" b="1" dirty="0" smtClean="0">
                <a:cs typeface="Open Sans Light" panose="020B0306030504020204" pitchFamily="34" charset="0"/>
              </a:rPr>
              <a:t>Yeni EBA’nın en fazla üzerinde durulması gereken özelliklerinden bir tanesi de öğrenci portfolyo sayfaları. Yandaki görselde de görüldüğü gibi öğrencinin kişisel çalışma raporlarını, katıldığı etkinlikleri, sertifikalarını bu alandan takip edebilir, genel bir performans analizi yapabilirsiniz. </a:t>
            </a:r>
          </a:p>
          <a:p>
            <a:pPr lvl="0" algn="ctr">
              <a:spcBef>
                <a:spcPct val="0"/>
              </a:spcBef>
            </a:pPr>
            <a:r>
              <a:rPr lang="tr-TR" altLang="en-US" sz="2200" b="1" dirty="0" smtClean="0">
                <a:cs typeface="Open Sans Light" panose="020B0306030504020204" pitchFamily="34" charset="0"/>
              </a:rPr>
              <a:t>Yine bu alandan öğretmenler öğrencileri hakkında görüşlerini de ekleyebilirler.</a:t>
            </a:r>
            <a:endParaRPr lang="tr-TR" altLang="en-US" sz="2200" b="1" dirty="0">
              <a:cs typeface="Open Sans Light" panose="020B0306030504020204" pitchFamily="34" charset="0"/>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1313585"/>
            <a:ext cx="8029690" cy="5544415"/>
          </a:xfrm>
          <a:prstGeom prst="rect">
            <a:avLst/>
          </a:prstGeom>
        </p:spPr>
      </p:pic>
      <p:pic>
        <p:nvPicPr>
          <p:cNvPr id="7"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9"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7061673"/>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5845823" y="1421182"/>
            <a:ext cx="5162939" cy="523220"/>
          </a:xfrm>
          <a:prstGeom prst="rect">
            <a:avLst/>
          </a:prstGeom>
          <a:noFill/>
        </p:spPr>
        <p:txBody>
          <a:bodyPr wrap="square" rtlCol="0">
            <a:spAutoFit/>
          </a:bodyPr>
          <a:lstStyle/>
          <a:p>
            <a:pPr algn="ctr"/>
            <a:r>
              <a:rPr lang="tr-TR" sz="2800" b="1" dirty="0" smtClean="0">
                <a:solidFill>
                  <a:srgbClr val="C00000"/>
                </a:solidFill>
              </a:rPr>
              <a:t>Portfolyolar</a:t>
            </a:r>
            <a:endParaRPr lang="tr-TR" sz="2800" dirty="0">
              <a:solidFill>
                <a:srgbClr val="C00000"/>
              </a:solidFill>
            </a:endParaRPr>
          </a:p>
        </p:txBody>
      </p:sp>
      <p:sp>
        <p:nvSpPr>
          <p:cNvPr id="16" name="Dikdörtgen 15"/>
          <p:cNvSpPr/>
          <p:nvPr/>
        </p:nvSpPr>
        <p:spPr>
          <a:xfrm>
            <a:off x="5229225" y="2346853"/>
            <a:ext cx="6601800" cy="3477875"/>
          </a:xfrm>
          <a:prstGeom prst="rect">
            <a:avLst/>
          </a:prstGeom>
        </p:spPr>
        <p:txBody>
          <a:bodyPr wrap="square">
            <a:spAutoFit/>
          </a:bodyPr>
          <a:lstStyle/>
          <a:p>
            <a:pPr lvl="0" algn="ctr">
              <a:spcBef>
                <a:spcPct val="0"/>
              </a:spcBef>
            </a:pPr>
            <a:r>
              <a:rPr lang="tr-TR" altLang="en-US" sz="2200" b="1" dirty="0" smtClean="0">
                <a:solidFill>
                  <a:srgbClr val="C00000"/>
                </a:solidFill>
                <a:cs typeface="Open Sans Light" panose="020B0306030504020204" pitchFamily="34" charset="0"/>
              </a:rPr>
              <a:t>Öğrenci portfolyo bilgilerine ulaşabileceğimiz bir başka alan da Gruplar menüsü. </a:t>
            </a:r>
          </a:p>
          <a:p>
            <a:pPr lvl="0" algn="ctr">
              <a:spcBef>
                <a:spcPct val="0"/>
              </a:spcBef>
            </a:pPr>
            <a:r>
              <a:rPr lang="tr-TR" altLang="en-US" sz="2200" b="1" dirty="0" smtClean="0">
                <a:solidFill>
                  <a:srgbClr val="C00000"/>
                </a:solidFill>
                <a:cs typeface="Open Sans Light" panose="020B0306030504020204" pitchFamily="34" charset="0"/>
              </a:rPr>
              <a:t>Bu alandan da öğrenci profil sayfasına, öğretmenlerin öğrenci hakkında yazdıkları görüş yazılarına, puan ve sıralama bilgilerine ve kazandığı armalara ulaşabiliriz.</a:t>
            </a:r>
          </a:p>
          <a:p>
            <a:pPr lvl="0" algn="ctr">
              <a:spcBef>
                <a:spcPct val="0"/>
              </a:spcBef>
            </a:pPr>
            <a:endParaRPr lang="tr-TR" altLang="en-US" sz="2200" b="1" i="1" dirty="0" smtClean="0">
              <a:solidFill>
                <a:srgbClr val="C00000"/>
              </a:solidFill>
              <a:cs typeface="Open Sans Light" panose="020B0306030504020204" pitchFamily="34" charset="0"/>
            </a:endParaRPr>
          </a:p>
          <a:p>
            <a:pPr algn="ctr">
              <a:spcBef>
                <a:spcPct val="0"/>
              </a:spcBef>
            </a:pPr>
            <a:r>
              <a:rPr lang="tr-TR" sz="2200" b="1" dirty="0"/>
              <a:t>Öğretmen ve öğrencilerin EBA kullanımını artırmak amacıyla Puan Toplama Sistemi ve motive edici bir deneyim yaşatmak amacıyla Arma Sistemi </a:t>
            </a:r>
            <a:r>
              <a:rPr lang="tr-TR" sz="2200" b="1" dirty="0" smtClean="0"/>
              <a:t>oluşturuldu.</a:t>
            </a:r>
            <a:endParaRPr lang="tr-TR" sz="2200" b="1" dirty="0"/>
          </a:p>
          <a:p>
            <a:pPr lvl="0" algn="ctr">
              <a:spcBef>
                <a:spcPct val="0"/>
              </a:spcBef>
            </a:pPr>
            <a:endParaRPr lang="tr-TR" altLang="en-US" sz="2200" b="1" i="1" dirty="0">
              <a:solidFill>
                <a:srgbClr val="C00000"/>
              </a:solidFill>
              <a:cs typeface="Open Sans Light" panose="020B0306030504020204" pitchFamily="34" charset="0"/>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3" name="Resim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1313584"/>
            <a:ext cx="4735375" cy="5544415"/>
          </a:xfrm>
          <a:prstGeom prst="rect">
            <a:avLst/>
          </a:prstGeom>
        </p:spPr>
      </p:pic>
      <p:pic>
        <p:nvPicPr>
          <p:cNvPr id="7"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9"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689742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etin kutusu 7"/>
          <p:cNvSpPr txBox="1"/>
          <p:nvPr/>
        </p:nvSpPr>
        <p:spPr>
          <a:xfrm flipH="1">
            <a:off x="1164313" y="1326509"/>
            <a:ext cx="8855987" cy="523220"/>
          </a:xfrm>
          <a:prstGeom prst="rect">
            <a:avLst/>
          </a:prstGeom>
          <a:noFill/>
        </p:spPr>
        <p:txBody>
          <a:bodyPr wrap="square" rtlCol="0">
            <a:spAutoFit/>
          </a:bodyPr>
          <a:lstStyle/>
          <a:p>
            <a:pPr algn="r"/>
            <a:r>
              <a:rPr lang="tr-TR" sz="2800" b="1" dirty="0" smtClean="0">
                <a:solidFill>
                  <a:srgbClr val="C00000"/>
                </a:solidFill>
              </a:rPr>
              <a:t>Yenilenen EBA’da Öğretmenler Neler Yapabilirler</a:t>
            </a:r>
            <a:endParaRPr lang="tr-TR" sz="2800" dirty="0">
              <a:solidFill>
                <a:srgbClr val="C00000"/>
              </a:solidFill>
            </a:endParaRPr>
          </a:p>
        </p:txBody>
      </p:sp>
      <p:sp>
        <p:nvSpPr>
          <p:cNvPr id="7" name="Metin kutusu 6"/>
          <p:cNvSpPr txBox="1"/>
          <p:nvPr/>
        </p:nvSpPr>
        <p:spPr>
          <a:xfrm>
            <a:off x="3276599" y="1849729"/>
            <a:ext cx="8713237" cy="6740307"/>
          </a:xfrm>
          <a:prstGeom prst="rect">
            <a:avLst/>
          </a:prstGeom>
          <a:noFill/>
        </p:spPr>
        <p:txBody>
          <a:bodyPr wrap="square" rtlCol="0">
            <a:spAutoFit/>
          </a:bodyPr>
          <a:lstStyle/>
          <a:p>
            <a:pPr marL="342900" indent="-342900">
              <a:buFont typeface="Wingdings" pitchFamily="2" charset="2"/>
              <a:buChar char="ü"/>
            </a:pPr>
            <a:r>
              <a:rPr lang="tr-TR" sz="2400" b="1" dirty="0" smtClean="0"/>
              <a:t>Dersler üzerinden öğrenciye çalışmalar gönderebilir.</a:t>
            </a:r>
          </a:p>
          <a:p>
            <a:pPr marL="342900" indent="-342900">
              <a:buFont typeface="Wingdings" pitchFamily="2" charset="2"/>
              <a:buChar char="ü"/>
            </a:pPr>
            <a:r>
              <a:rPr lang="tr-TR" sz="2400" b="1" dirty="0" smtClean="0"/>
              <a:t>Sınavlar üzerinden Öğrenciye sınav yapabilir.</a:t>
            </a:r>
          </a:p>
          <a:p>
            <a:pPr marL="342900" indent="-342900">
              <a:buFont typeface="Wingdings" pitchFamily="2" charset="2"/>
              <a:buChar char="ü"/>
            </a:pPr>
            <a:r>
              <a:rPr lang="tr-TR" sz="2400" b="1" dirty="0" smtClean="0"/>
              <a:t>Kütüphaneden bilgi edinebilir</a:t>
            </a:r>
          </a:p>
          <a:p>
            <a:pPr marL="342900" indent="-342900">
              <a:buFont typeface="Wingdings" pitchFamily="2" charset="2"/>
              <a:buChar char="ü"/>
            </a:pPr>
            <a:r>
              <a:rPr lang="tr-TR" sz="2400" b="1" dirty="0" smtClean="0"/>
              <a:t>Listeler oluşturabilir.</a:t>
            </a:r>
          </a:p>
          <a:p>
            <a:pPr marL="342900" indent="-342900">
              <a:buFont typeface="Wingdings" pitchFamily="2" charset="2"/>
              <a:buChar char="ü"/>
            </a:pPr>
            <a:r>
              <a:rPr lang="tr-TR" sz="2400" b="1" dirty="0"/>
              <a:t>Çalışma </a:t>
            </a:r>
            <a:r>
              <a:rPr lang="tr-TR" sz="2400" b="1" dirty="0" smtClean="0"/>
              <a:t>Takibi yapabilir.</a:t>
            </a:r>
          </a:p>
          <a:p>
            <a:pPr marL="342900" indent="-342900">
              <a:buFont typeface="Wingdings" pitchFamily="2" charset="2"/>
              <a:buChar char="ü"/>
            </a:pPr>
            <a:r>
              <a:rPr lang="tr-TR" sz="2400" b="1" dirty="0" smtClean="0"/>
              <a:t>Raporlar inceleyebilir.</a:t>
            </a:r>
          </a:p>
          <a:p>
            <a:pPr marL="342900" indent="-342900">
              <a:buFont typeface="Wingdings" pitchFamily="2" charset="2"/>
              <a:buChar char="ü"/>
            </a:pPr>
            <a:r>
              <a:rPr lang="tr-TR" sz="2400" b="1" dirty="0" smtClean="0"/>
              <a:t>Gruplar oluşturabilir.</a:t>
            </a:r>
          </a:p>
          <a:p>
            <a:pPr marL="342900" indent="-342900">
              <a:buFont typeface="Wingdings" pitchFamily="2" charset="2"/>
              <a:buChar char="ü"/>
            </a:pPr>
            <a:r>
              <a:rPr lang="tr-TR" sz="2400" b="1" dirty="0"/>
              <a:t>Öğrenci </a:t>
            </a:r>
            <a:r>
              <a:rPr lang="tr-TR" sz="2400" b="1" dirty="0" err="1" smtClean="0"/>
              <a:t>Portfolyoları</a:t>
            </a:r>
            <a:r>
              <a:rPr lang="tr-TR" sz="2400" b="1" dirty="0" smtClean="0"/>
              <a:t> izleyebilir. </a:t>
            </a:r>
          </a:p>
          <a:p>
            <a:pPr marL="342900" indent="-342900">
              <a:buFont typeface="Wingdings" pitchFamily="2" charset="2"/>
              <a:buChar char="ü"/>
            </a:pPr>
            <a:r>
              <a:rPr lang="tr-TR" sz="2400" b="1" dirty="0" smtClean="0"/>
              <a:t>Dosyalar yedekleyebilir. </a:t>
            </a:r>
          </a:p>
          <a:p>
            <a:pPr marL="342900" indent="-342900">
              <a:buFont typeface="Wingdings" pitchFamily="2" charset="2"/>
              <a:buChar char="ü"/>
            </a:pPr>
            <a:r>
              <a:rPr lang="tr-TR" sz="2400" b="1" dirty="0" smtClean="0"/>
              <a:t>Takvimi güncel olarak not almak için kullanabilir.</a:t>
            </a:r>
          </a:p>
          <a:p>
            <a:pPr marL="342900" indent="-342900">
              <a:buFont typeface="Wingdings" pitchFamily="2" charset="2"/>
              <a:buChar char="ü"/>
            </a:pPr>
            <a:r>
              <a:rPr lang="tr-TR" sz="2400" b="1" dirty="0"/>
              <a:t>İçerik </a:t>
            </a:r>
            <a:r>
              <a:rPr lang="tr-TR" sz="2400" b="1" dirty="0" smtClean="0"/>
              <a:t>Üretimi yapabilir. </a:t>
            </a:r>
            <a:endParaRPr lang="tr-TR" sz="2400" b="1" dirty="0"/>
          </a:p>
          <a:p>
            <a:pPr marL="342900" indent="-342900">
              <a:buFont typeface="Wingdings" pitchFamily="2" charset="2"/>
              <a:buChar char="ü"/>
            </a:pPr>
            <a:r>
              <a:rPr lang="tr-TR" sz="2400" b="1" dirty="0"/>
              <a:t>Soru ve Sınav </a:t>
            </a:r>
            <a:r>
              <a:rPr lang="tr-TR" sz="2400" b="1" dirty="0" smtClean="0"/>
              <a:t>Sistemi ile öğrencilere soru hazırlayabilir.</a:t>
            </a:r>
          </a:p>
          <a:p>
            <a:pPr marL="342900" indent="-342900">
              <a:buFont typeface="Wingdings" pitchFamily="2" charset="2"/>
              <a:buChar char="ü"/>
            </a:pPr>
            <a:r>
              <a:rPr lang="tr-TR" sz="2400" b="1" dirty="0"/>
              <a:t>EBA Mesleki </a:t>
            </a:r>
            <a:r>
              <a:rPr lang="tr-TR" sz="2400" b="1" dirty="0" smtClean="0"/>
              <a:t>Gelişim ile kişisel gelişimini sağlayabilir. </a:t>
            </a:r>
          </a:p>
          <a:p>
            <a:pPr marL="285750" indent="-285750">
              <a:buFont typeface="Wingdings" pitchFamily="2" charset="2"/>
              <a:buChar char="ü"/>
            </a:pPr>
            <a:endParaRPr lang="tr-TR" sz="2400" b="1" dirty="0"/>
          </a:p>
          <a:p>
            <a:pPr marL="342900" indent="-342900">
              <a:buFont typeface="Wingdings" pitchFamily="2" charset="2"/>
              <a:buChar char="ü"/>
            </a:pPr>
            <a:endParaRPr lang="tr-TR" sz="2400" b="1" dirty="0" smtClean="0"/>
          </a:p>
          <a:p>
            <a:pPr marL="342900" indent="-342900">
              <a:buFont typeface="Wingdings" pitchFamily="2" charset="2"/>
              <a:buChar char="ü"/>
            </a:pPr>
            <a:endParaRPr lang="tr-TR" sz="2400" b="1" dirty="0" smtClean="0"/>
          </a:p>
          <a:p>
            <a:pPr marL="342900" indent="-342900">
              <a:buFont typeface="Wingdings" pitchFamily="2" charset="2"/>
              <a:buChar char="ü"/>
            </a:pPr>
            <a:endParaRPr lang="tr-TR" sz="2400" b="1" dirty="0"/>
          </a:p>
          <a:p>
            <a:pPr marL="342900" indent="-342900">
              <a:buFont typeface="Wingdings" pitchFamily="2" charset="2"/>
              <a:buChar char="ü"/>
            </a:pPr>
            <a:endParaRPr lang="tr-TR" sz="2400" b="1" dirty="0" smtClean="0"/>
          </a:p>
        </p:txBody>
      </p:sp>
      <p:sp>
        <p:nvSpPr>
          <p:cNvPr id="6" name="Metin kutusu 5"/>
          <p:cNvSpPr txBox="1"/>
          <p:nvPr/>
        </p:nvSpPr>
        <p:spPr>
          <a:xfrm flipH="1">
            <a:off x="6874207" y="882698"/>
            <a:ext cx="5162939" cy="430887"/>
          </a:xfrm>
          <a:prstGeom prst="rect">
            <a:avLst/>
          </a:prstGeom>
          <a:noFill/>
        </p:spPr>
        <p:txBody>
          <a:bodyPr wrap="square" rtlCol="0">
            <a:spAutoFit/>
          </a:bodyPr>
          <a:lstStyle/>
          <a:p>
            <a:pPr algn="r"/>
            <a:r>
              <a:rPr lang="tr-TR" sz="2200" b="1" dirty="0" smtClean="0">
                <a:solidFill>
                  <a:srgbClr val="3D99A5"/>
                </a:solidFill>
              </a:rPr>
              <a:t>EBA’nın Yenilenmesiyle Gelen Özellikler…</a:t>
            </a:r>
            <a:endParaRPr lang="tr-TR" sz="2200" dirty="0">
              <a:solidFill>
                <a:srgbClr val="3D99A5"/>
              </a:solidFill>
            </a:endParaRPr>
          </a:p>
        </p:txBody>
      </p:sp>
      <p:grpSp>
        <p:nvGrpSpPr>
          <p:cNvPr id="4" name="Grup 3"/>
          <p:cNvGrpSpPr/>
          <p:nvPr/>
        </p:nvGrpSpPr>
        <p:grpSpPr>
          <a:xfrm>
            <a:off x="849988" y="1849729"/>
            <a:ext cx="1595673" cy="4740894"/>
            <a:chOff x="849988" y="1849729"/>
            <a:chExt cx="1595673" cy="4740894"/>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49988" y="1849729"/>
              <a:ext cx="1595673" cy="4740894"/>
            </a:xfrm>
            <a:prstGeom prst="rect">
              <a:avLst/>
            </a:prstGeom>
          </p:spPr>
        </p:pic>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1023936" y="2219325"/>
              <a:ext cx="1247775" cy="1190623"/>
            </a:xfrm>
            <a:prstGeom prst="rect">
              <a:avLst/>
            </a:prstGeom>
          </p:spPr>
        </p:pic>
      </p:grpSp>
      <p:pic>
        <p:nvPicPr>
          <p:cNvPr id="10"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11"/>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3"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659412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752474" y="1421182"/>
            <a:ext cx="10256287" cy="523220"/>
          </a:xfrm>
          <a:prstGeom prst="rect">
            <a:avLst/>
          </a:prstGeom>
          <a:noFill/>
        </p:spPr>
        <p:txBody>
          <a:bodyPr wrap="square" rtlCol="0">
            <a:spAutoFit/>
          </a:bodyPr>
          <a:lstStyle/>
          <a:p>
            <a:pPr algn="ctr"/>
            <a:r>
              <a:rPr lang="tr-TR" sz="2800" b="1" dirty="0" smtClean="0">
                <a:solidFill>
                  <a:srgbClr val="C00000"/>
                </a:solidFill>
              </a:rPr>
              <a:t>Kişiye Özel EBA</a:t>
            </a:r>
            <a:endParaRPr lang="tr-TR" sz="2800" dirty="0">
              <a:solidFill>
                <a:srgbClr val="C00000"/>
              </a:solidFill>
            </a:endParaRPr>
          </a:p>
        </p:txBody>
      </p:sp>
      <p:sp>
        <p:nvSpPr>
          <p:cNvPr id="16" name="Dikdörtgen 15"/>
          <p:cNvSpPr/>
          <p:nvPr/>
        </p:nvSpPr>
        <p:spPr>
          <a:xfrm>
            <a:off x="447675" y="2658486"/>
            <a:ext cx="11383350" cy="2800767"/>
          </a:xfrm>
          <a:prstGeom prst="rect">
            <a:avLst/>
          </a:prstGeom>
        </p:spPr>
        <p:txBody>
          <a:bodyPr wrap="square">
            <a:spAutoFit/>
          </a:bodyPr>
          <a:lstStyle/>
          <a:p>
            <a:pPr algn="just"/>
            <a:r>
              <a:rPr lang="tr-TR" sz="2200" b="1" dirty="0" smtClean="0"/>
              <a:t>       Öğrencilerin </a:t>
            </a:r>
            <a:r>
              <a:rPr lang="tr-TR" sz="2200" b="1" dirty="0"/>
              <a:t>öğretmenleri tarafından gönderilen çalışmalar için çözümleri, sistem tarafından detaylı olarak analiz edilecek ve her öğrencinin eksiklikleri ayrı ayrı tespit edilecek. Sistem bu eksiklikleri dikkate alarak öğrenciye özel içerikleri belirleyecek ve öğretmenlerin onay vermesi durumunda bunları öğrenciye önerecek</a:t>
            </a:r>
            <a:r>
              <a:rPr lang="tr-TR" sz="2200" b="1" dirty="0" smtClean="0"/>
              <a:t>.</a:t>
            </a:r>
          </a:p>
          <a:p>
            <a:pPr algn="just"/>
            <a:endParaRPr lang="tr-TR" sz="2200" b="1" dirty="0"/>
          </a:p>
          <a:p>
            <a:pPr algn="just"/>
            <a:r>
              <a:rPr lang="tr-TR" sz="2200" b="1" dirty="0" smtClean="0"/>
              <a:t>       Öğrenciler </a:t>
            </a:r>
            <a:r>
              <a:rPr lang="tr-TR" sz="2200" b="1" dirty="0"/>
              <a:t>kendini tanıtma, katıldığı sosyal faaliyet belgelerini sunma ve akademik başarılarını sergileme imkânı bulacağı gelişmiş profil sayfaları kullanabilecek.</a:t>
            </a:r>
          </a:p>
          <a:p>
            <a:pPr algn="just"/>
            <a:endParaRPr lang="tr-TR" sz="2200" b="1" dirty="0"/>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6"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8"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755318"/>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752474" y="1421182"/>
            <a:ext cx="10256287" cy="523220"/>
          </a:xfrm>
          <a:prstGeom prst="rect">
            <a:avLst/>
          </a:prstGeom>
          <a:noFill/>
        </p:spPr>
        <p:txBody>
          <a:bodyPr wrap="square" rtlCol="0">
            <a:spAutoFit/>
          </a:bodyPr>
          <a:lstStyle/>
          <a:p>
            <a:pPr algn="ctr"/>
            <a:r>
              <a:rPr lang="tr-TR" sz="2800" b="1" dirty="0" smtClean="0">
                <a:solidFill>
                  <a:srgbClr val="C00000"/>
                </a:solidFill>
              </a:rPr>
              <a:t>Kişiye Özel EBA</a:t>
            </a:r>
            <a:endParaRPr lang="tr-TR" sz="2800" dirty="0">
              <a:solidFill>
                <a:srgbClr val="C00000"/>
              </a:solidFill>
            </a:endParaRPr>
          </a:p>
        </p:txBody>
      </p:sp>
      <p:sp>
        <p:nvSpPr>
          <p:cNvPr id="16" name="Dikdörtgen 15"/>
          <p:cNvSpPr/>
          <p:nvPr/>
        </p:nvSpPr>
        <p:spPr>
          <a:xfrm>
            <a:off x="447675" y="2648961"/>
            <a:ext cx="11383350" cy="2462213"/>
          </a:xfrm>
          <a:prstGeom prst="rect">
            <a:avLst/>
          </a:prstGeom>
        </p:spPr>
        <p:txBody>
          <a:bodyPr wrap="square">
            <a:spAutoFit/>
          </a:bodyPr>
          <a:lstStyle/>
          <a:p>
            <a:pPr algn="just"/>
            <a:r>
              <a:rPr lang="tr-TR" sz="2200" b="1" dirty="0" smtClean="0"/>
              <a:t>       11 </a:t>
            </a:r>
            <a:r>
              <a:rPr lang="tr-TR" sz="2200" b="1" dirty="0"/>
              <a:t>ve 12. sınıf öğrencileri ve ortaöğretim kurumlarında görev yapan öğretmenlere yönelik geliştirilen özel bir akademik destek sistemi sayesinde öğrenciler, belirledikleri hedefe ulaşabilmek için özel çalışma programı oluşturulabilecek. Böylece öğrencilerimizin kendilerini başarıya götüren kişiselleştirilmiş bir yol haritasıyla çalışmasına imkân sağlanacak. Öğrencilerin performansları sistem tarafından sürekli izlenecek ve eksik oldukları konular anında tespit edilerek akıllı öneri sistemiyle öğrencilerimize özel eksik listeleri ve testler sunulacak.</a:t>
            </a:r>
          </a:p>
          <a:p>
            <a:pPr algn="just"/>
            <a:endParaRPr lang="tr-TR" sz="2200" b="1" dirty="0"/>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6"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7" name="Oval 6"/>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8"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60036665"/>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7181850" y="1421182"/>
            <a:ext cx="4807986" cy="523220"/>
          </a:xfrm>
          <a:prstGeom prst="rect">
            <a:avLst/>
          </a:prstGeom>
          <a:noFill/>
        </p:spPr>
        <p:txBody>
          <a:bodyPr wrap="square" rtlCol="0">
            <a:spAutoFit/>
          </a:bodyPr>
          <a:lstStyle/>
          <a:p>
            <a:pPr algn="ctr"/>
            <a:r>
              <a:rPr lang="tr-TR" sz="2800" b="1" dirty="0" smtClean="0">
                <a:solidFill>
                  <a:srgbClr val="C00000"/>
                </a:solidFill>
              </a:rPr>
              <a:t>Kişiye Özel Takvim</a:t>
            </a:r>
            <a:endParaRPr lang="tr-TR" sz="2800" dirty="0">
              <a:solidFill>
                <a:srgbClr val="C00000"/>
              </a:solidFill>
            </a:endParaRPr>
          </a:p>
        </p:txBody>
      </p:sp>
      <p:sp>
        <p:nvSpPr>
          <p:cNvPr id="16" name="Dikdörtgen 15"/>
          <p:cNvSpPr/>
          <p:nvPr/>
        </p:nvSpPr>
        <p:spPr>
          <a:xfrm>
            <a:off x="7393562" y="2469746"/>
            <a:ext cx="4284224" cy="3477875"/>
          </a:xfrm>
          <a:prstGeom prst="rect">
            <a:avLst/>
          </a:prstGeom>
        </p:spPr>
        <p:txBody>
          <a:bodyPr wrap="square">
            <a:spAutoFit/>
          </a:bodyPr>
          <a:lstStyle/>
          <a:p>
            <a:pPr algn="just"/>
            <a:r>
              <a:rPr lang="tr-TR" sz="2200" b="1" dirty="0" smtClean="0"/>
              <a:t>       Kişiye </a:t>
            </a:r>
            <a:r>
              <a:rPr lang="tr-TR" sz="2200" b="1" dirty="0"/>
              <a:t>Özel Takvim uygulaması ile </a:t>
            </a:r>
            <a:r>
              <a:rPr lang="tr-TR" sz="2200" b="1" dirty="0" smtClean="0"/>
              <a:t>e-okuldan </a:t>
            </a:r>
            <a:r>
              <a:rPr lang="tr-TR" sz="2200" b="1" dirty="0"/>
              <a:t>alınan sınav tarihleri ve öğretmen tarafından gönderilmiş süreli çalışmalar öğrencinin sayfasında </a:t>
            </a:r>
            <a:r>
              <a:rPr lang="tr-TR" sz="2200" b="1" dirty="0" smtClean="0"/>
              <a:t>görüntülenebiliyor. </a:t>
            </a:r>
            <a:endParaRPr lang="tr-TR" sz="2200" b="1" dirty="0"/>
          </a:p>
          <a:p>
            <a:pPr algn="just"/>
            <a:endParaRPr lang="tr-TR" sz="2200" b="1" dirty="0" smtClean="0"/>
          </a:p>
          <a:p>
            <a:pPr algn="just"/>
            <a:r>
              <a:rPr lang="tr-TR" sz="2200" b="1" dirty="0" smtClean="0"/>
              <a:t>       Yine bu takvimde belirli günler ve haftalar öğrenci ve öğretmenler tarafından takip edilebiliyor.</a:t>
            </a:r>
            <a:endParaRPr lang="tr-TR" sz="2200" b="1" dirty="0"/>
          </a:p>
        </p:txBody>
      </p:sp>
      <p:sp>
        <p:nvSpPr>
          <p:cNvPr id="19" name="Metin kutusu 18"/>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76225" y="1497078"/>
            <a:ext cx="6756796" cy="5084659"/>
          </a:xfrm>
          <a:prstGeom prst="rect">
            <a:avLst/>
          </a:prstGeom>
        </p:spPr>
      </p:pic>
      <p:pic>
        <p:nvPicPr>
          <p:cNvPr id="7"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9"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43683651"/>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t Başlık 2"/>
          <p:cNvSpPr txBox="1">
            <a:spLocks/>
          </p:cNvSpPr>
          <p:nvPr/>
        </p:nvSpPr>
        <p:spPr bwMode="auto">
          <a:xfrm>
            <a:off x="8050102" y="2418942"/>
            <a:ext cx="4072769" cy="146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sz="2200" b="1" dirty="0" smtClean="0"/>
              <a:t>       Yeni </a:t>
            </a:r>
            <a:r>
              <a:rPr lang="tr-TR" sz="2200" b="1" dirty="0"/>
              <a:t>EBA'da öğretmenler için, Öğretim Teknik ve Yöntemleri, Eğitim Teknolojileri ve Ölçme Değerlendirme gibi alanlarda kişisel ve mesleki gelişimlerine katkı sağlayacak içeriklerin bulunduğu ve </a:t>
            </a:r>
            <a:r>
              <a:rPr lang="tr-TR" sz="2200" b="1" dirty="0" smtClean="0"/>
              <a:t>senkron veya  asenkron </a:t>
            </a:r>
            <a:r>
              <a:rPr lang="tr-TR" sz="2200" b="1" dirty="0"/>
              <a:t>eğitimlerin verilebileceği Mesleki Gelişim Alanı sunuluyor.</a:t>
            </a:r>
          </a:p>
          <a:p>
            <a:pPr lvl="0" algn="just" defTabSz="914400" eaLnBrk="1" hangingPunct="1">
              <a:spcBef>
                <a:spcPct val="0"/>
              </a:spcBef>
            </a:pPr>
            <a:endParaRPr lang="en-US" altLang="en-US" sz="2200" b="1" dirty="0">
              <a:solidFill>
                <a:srgbClr val="38363B"/>
              </a:solidFill>
              <a:latin typeface="Open Sans Light" panose="020B0306030504020204" pitchFamily="34" charset="0"/>
              <a:cs typeface="Open Sans Light" panose="020B0306030504020204" pitchFamily="34" charset="0"/>
            </a:endParaRPr>
          </a:p>
        </p:txBody>
      </p:sp>
      <p:sp>
        <p:nvSpPr>
          <p:cNvPr id="11" name="Metin kutusu 10"/>
          <p:cNvSpPr txBox="1"/>
          <p:nvPr/>
        </p:nvSpPr>
        <p:spPr>
          <a:xfrm flipH="1">
            <a:off x="4309927" y="1581657"/>
            <a:ext cx="3927059" cy="523220"/>
          </a:xfrm>
          <a:prstGeom prst="rect">
            <a:avLst/>
          </a:prstGeom>
          <a:noFill/>
        </p:spPr>
        <p:txBody>
          <a:bodyPr wrap="square" rtlCol="0">
            <a:spAutoFit/>
          </a:bodyPr>
          <a:lstStyle/>
          <a:p>
            <a:pPr algn="ctr"/>
            <a:r>
              <a:rPr lang="tr-TR" sz="2800" b="1" dirty="0" smtClean="0">
                <a:solidFill>
                  <a:srgbClr val="C00000"/>
                </a:solidFill>
              </a:rPr>
              <a:t>Mesleki Gelişim Bölümü</a:t>
            </a:r>
            <a:endParaRPr lang="tr-TR" sz="2800" dirty="0">
              <a:solidFill>
                <a:srgbClr val="C00000"/>
              </a:solidFill>
            </a:endParaRPr>
          </a:p>
        </p:txBody>
      </p:sp>
      <p:sp>
        <p:nvSpPr>
          <p:cNvPr id="13" name="Metin kutusu 12"/>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grpSp>
        <p:nvGrpSpPr>
          <p:cNvPr id="3" name="Grup 2"/>
          <p:cNvGrpSpPr/>
          <p:nvPr/>
        </p:nvGrpSpPr>
        <p:grpSpPr>
          <a:xfrm>
            <a:off x="209550" y="2338069"/>
            <a:ext cx="7724775" cy="3790443"/>
            <a:chOff x="209550" y="2338069"/>
            <a:chExt cx="7724775" cy="3790443"/>
          </a:xfrm>
        </p:grpSpPr>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09550" y="2338069"/>
              <a:ext cx="7724775" cy="3790443"/>
            </a:xfrm>
            <a:prstGeom prst="rect">
              <a:avLst/>
            </a:prstGeom>
          </p:spPr>
        </p:pic>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14311" y="2376168"/>
              <a:ext cx="1247775" cy="1109982"/>
            </a:xfrm>
            <a:prstGeom prst="rect">
              <a:avLst/>
            </a:prstGeom>
          </p:spPr>
        </p:pic>
      </p:grpSp>
      <p:sp>
        <p:nvSpPr>
          <p:cNvPr id="12" name="Yuvarlatılmış Dikdörtgen 11"/>
          <p:cNvSpPr/>
          <p:nvPr/>
        </p:nvSpPr>
        <p:spPr>
          <a:xfrm>
            <a:off x="114299" y="3735687"/>
            <a:ext cx="1447801" cy="115063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Oval 15"/>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7"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3797838"/>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lt Başlık 2"/>
          <p:cNvSpPr txBox="1">
            <a:spLocks/>
          </p:cNvSpPr>
          <p:nvPr/>
        </p:nvSpPr>
        <p:spPr bwMode="auto">
          <a:xfrm>
            <a:off x="6477000" y="2007858"/>
            <a:ext cx="5180303" cy="14616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sz="2200" b="1" dirty="0" smtClean="0"/>
              <a:t>       Mesleki Gelişim bölümünde yer alan Kurslarım alanından Milli Eğitim Bakanlığı tarafından açılan Merkezi Uzaktan Hizmetiçi Eğitim Faaliyetlerine ulaşabilirsiniz. </a:t>
            </a:r>
          </a:p>
          <a:p>
            <a:pPr algn="just"/>
            <a:r>
              <a:rPr lang="tr-TR" sz="2200" b="1" dirty="0"/>
              <a:t> </a:t>
            </a:r>
            <a:r>
              <a:rPr lang="tr-TR" sz="2200" b="1" dirty="0" smtClean="0"/>
              <a:t>      Başvuracağınız uzaktan eğitim faaliyetlerine onayda belirtilen tarihler arasında </a:t>
            </a:r>
            <a:r>
              <a:rPr lang="tr-TR" sz="2200" b="1" dirty="0" smtClean="0">
                <a:solidFill>
                  <a:srgbClr val="FF0000"/>
                </a:solidFill>
              </a:rPr>
              <a:t>«Güncel Kurslar» </a:t>
            </a:r>
            <a:r>
              <a:rPr lang="tr-TR" sz="2200" b="1" dirty="0" smtClean="0"/>
              <a:t>alanından ulaşabilir ve eğitiminizi tamamlayabilirsiniz. </a:t>
            </a:r>
            <a:r>
              <a:rPr lang="tr-TR" sz="2200" b="1" dirty="0" smtClean="0">
                <a:solidFill>
                  <a:srgbClr val="FF0000"/>
                </a:solidFill>
              </a:rPr>
              <a:t>«Geçmiş Kurslarım»</a:t>
            </a:r>
            <a:r>
              <a:rPr lang="tr-TR" sz="2200" b="1" dirty="0" smtClean="0"/>
              <a:t> bölümünden ise bu kurslara daha sonradan istediğiniz zaman erişebilirsiniz.</a:t>
            </a:r>
            <a:endParaRPr lang="en-US" altLang="en-US" sz="2200" b="1" dirty="0">
              <a:solidFill>
                <a:srgbClr val="38363B"/>
              </a:solidFill>
              <a:latin typeface="Open Sans Light" panose="020B0306030504020204" pitchFamily="34" charset="0"/>
              <a:cs typeface="Open Sans Light" panose="020B0306030504020204" pitchFamily="34" charset="0"/>
            </a:endParaRPr>
          </a:p>
        </p:txBody>
      </p:sp>
      <p:sp>
        <p:nvSpPr>
          <p:cNvPr id="11" name="Metin kutusu 10"/>
          <p:cNvSpPr txBox="1"/>
          <p:nvPr/>
        </p:nvSpPr>
        <p:spPr>
          <a:xfrm flipH="1">
            <a:off x="3162300" y="1484638"/>
            <a:ext cx="6457950" cy="523220"/>
          </a:xfrm>
          <a:prstGeom prst="rect">
            <a:avLst/>
          </a:prstGeom>
          <a:noFill/>
        </p:spPr>
        <p:txBody>
          <a:bodyPr wrap="square" rtlCol="0">
            <a:spAutoFit/>
          </a:bodyPr>
          <a:lstStyle/>
          <a:p>
            <a:pPr algn="ctr"/>
            <a:r>
              <a:rPr lang="tr-TR" sz="2800" b="1" dirty="0" smtClean="0">
                <a:solidFill>
                  <a:srgbClr val="C00000"/>
                </a:solidFill>
              </a:rPr>
              <a:t>Mesleki Gelişim Bölümü / Kurslarım</a:t>
            </a:r>
            <a:endParaRPr lang="tr-TR" sz="2800" dirty="0">
              <a:solidFill>
                <a:srgbClr val="C00000"/>
              </a:solidFill>
            </a:endParaRPr>
          </a:p>
        </p:txBody>
      </p:sp>
      <p:sp>
        <p:nvSpPr>
          <p:cNvPr id="13" name="Metin kutusu 12"/>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grpSp>
        <p:nvGrpSpPr>
          <p:cNvPr id="5" name="Grup 4"/>
          <p:cNvGrpSpPr/>
          <p:nvPr/>
        </p:nvGrpSpPr>
        <p:grpSpPr>
          <a:xfrm>
            <a:off x="785812" y="2169783"/>
            <a:ext cx="5438775" cy="4295775"/>
            <a:chOff x="785812" y="2169783"/>
            <a:chExt cx="5438775" cy="4295775"/>
          </a:xfrm>
        </p:grpSpPr>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85812" y="2169783"/>
              <a:ext cx="5438775" cy="4295775"/>
            </a:xfrm>
            <a:prstGeom prst="rect">
              <a:avLst/>
            </a:prstGeom>
          </p:spPr>
        </p:pic>
        <p:pic>
          <p:nvPicPr>
            <p:cNvPr id="4" name="Resim 3"/>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1204912" y="2271967"/>
              <a:ext cx="1690688" cy="1814258"/>
            </a:xfrm>
            <a:prstGeom prst="rect">
              <a:avLst/>
            </a:prstGeom>
          </p:spPr>
        </p:pic>
      </p:grpSp>
      <p:sp>
        <p:nvSpPr>
          <p:cNvPr id="12" name="Yuvarlatılmış Dikdörtgen 11"/>
          <p:cNvSpPr/>
          <p:nvPr/>
        </p:nvSpPr>
        <p:spPr>
          <a:xfrm>
            <a:off x="647699" y="4551033"/>
            <a:ext cx="2705101" cy="163069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Yuvarlatılmış Dikdörtgen 14"/>
          <p:cNvSpPr/>
          <p:nvPr/>
        </p:nvSpPr>
        <p:spPr>
          <a:xfrm>
            <a:off x="3238500" y="2169783"/>
            <a:ext cx="2986087" cy="95441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6"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Oval 16"/>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8"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9346909"/>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3162300" y="1581657"/>
            <a:ext cx="6457950" cy="523220"/>
          </a:xfrm>
          <a:prstGeom prst="rect">
            <a:avLst/>
          </a:prstGeom>
          <a:noFill/>
        </p:spPr>
        <p:txBody>
          <a:bodyPr wrap="square" rtlCol="0">
            <a:spAutoFit/>
          </a:bodyPr>
          <a:lstStyle/>
          <a:p>
            <a:pPr algn="ctr"/>
            <a:r>
              <a:rPr lang="tr-TR" sz="2800" b="1" dirty="0" smtClean="0">
                <a:solidFill>
                  <a:srgbClr val="C00000"/>
                </a:solidFill>
              </a:rPr>
              <a:t>Mesleki Gelişim Bölümü / Kitaplık</a:t>
            </a:r>
            <a:endParaRPr lang="tr-TR" sz="2800" dirty="0">
              <a:solidFill>
                <a:srgbClr val="C00000"/>
              </a:solidFill>
            </a:endParaRPr>
          </a:p>
        </p:txBody>
      </p:sp>
      <p:sp>
        <p:nvSpPr>
          <p:cNvPr id="13" name="Metin kutusu 12"/>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grpSp>
        <p:nvGrpSpPr>
          <p:cNvPr id="4" name="Grup 3"/>
          <p:cNvGrpSpPr/>
          <p:nvPr/>
        </p:nvGrpSpPr>
        <p:grpSpPr>
          <a:xfrm>
            <a:off x="371472" y="1581657"/>
            <a:ext cx="11106152" cy="4553099"/>
            <a:chOff x="371472" y="2104877"/>
            <a:chExt cx="11106152" cy="4553099"/>
          </a:xfrm>
        </p:grpSpPr>
        <p:pic>
          <p:nvPicPr>
            <p:cNvPr id="3" name="Resim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514349" y="2104878"/>
              <a:ext cx="10963275" cy="4553098"/>
            </a:xfrm>
            <a:prstGeom prst="rect">
              <a:avLst/>
            </a:prstGeom>
          </p:spPr>
        </p:pic>
        <p:sp>
          <p:nvSpPr>
            <p:cNvPr id="9" name="Yuvarlatılmış Dikdörtgen 8"/>
            <p:cNvSpPr/>
            <p:nvPr/>
          </p:nvSpPr>
          <p:spPr>
            <a:xfrm>
              <a:off x="371472" y="4245289"/>
              <a:ext cx="1638303" cy="46006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2" name="Resim 1"/>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762000" y="2104877"/>
              <a:ext cx="1247775" cy="1157435"/>
            </a:xfrm>
            <a:prstGeom prst="rect">
              <a:avLst/>
            </a:prstGeom>
          </p:spPr>
        </p:pic>
      </p:grpSp>
      <p:sp>
        <p:nvSpPr>
          <p:cNvPr id="10" name="Alt Başlık 2"/>
          <p:cNvSpPr txBox="1">
            <a:spLocks/>
          </p:cNvSpPr>
          <p:nvPr/>
        </p:nvSpPr>
        <p:spPr bwMode="auto">
          <a:xfrm>
            <a:off x="6276974" y="4719731"/>
            <a:ext cx="5200650" cy="18048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sz="2200" b="1" dirty="0" smtClean="0"/>
              <a:t>       Kitaplık bölümünde ise MEB tarafından gerçekleştirilen hizmetiçi eğitimlerin uygulama kitapları mevcuttur.</a:t>
            </a:r>
            <a:endParaRPr lang="tr-TR" sz="2200" b="1" dirty="0"/>
          </a:p>
          <a:p>
            <a:pPr lvl="0" algn="just" defTabSz="914400" eaLnBrk="1" hangingPunct="1">
              <a:spcBef>
                <a:spcPct val="0"/>
              </a:spcBef>
            </a:pPr>
            <a:endParaRPr lang="en-US" altLang="en-US" sz="2200" b="1" dirty="0">
              <a:solidFill>
                <a:srgbClr val="38363B"/>
              </a:solidFill>
              <a:latin typeface="Open Sans Light" panose="020B0306030504020204" pitchFamily="34" charset="0"/>
              <a:cs typeface="Open Sans Light" panose="020B0306030504020204" pitchFamily="34" charset="0"/>
            </a:endParaRPr>
          </a:p>
        </p:txBody>
      </p:sp>
      <p:pic>
        <p:nvPicPr>
          <p:cNvPr id="12"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4"/>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6"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0699909"/>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
          <p:cNvPicPr>
            <a:picLocks noChangeAspect="1"/>
          </p:cNvPicPr>
          <p:nvPr/>
        </p:nvPicPr>
        <p:blipFill rotWithShape="1">
          <a:blip r:embed="rId3" cstate="print">
            <a:extLst>
              <a:ext uri="{28A0092B-C50C-407E-A947-70E740481C1C}">
                <a14:useLocalDpi xmlns:a14="http://schemas.microsoft.com/office/drawing/2010/main" xmlns="" val="0"/>
              </a:ext>
            </a:extLst>
          </a:blip>
          <a:srcRect l="1770" r="-1"/>
          <a:stretch/>
        </p:blipFill>
        <p:spPr>
          <a:xfrm>
            <a:off x="434014" y="1538467"/>
            <a:ext cx="2432829" cy="3906883"/>
          </a:xfrm>
          <a:prstGeom prst="rect">
            <a:avLst/>
          </a:prstGeom>
          <a:noFill/>
          <a:ln>
            <a:noFill/>
          </a:ln>
        </p:spPr>
      </p:pic>
      <p:pic>
        <p:nvPicPr>
          <p:cNvPr id="12290" name="Picture 2" descr="android ile ilgili görsel sonucu"/>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920376" y="5327375"/>
            <a:ext cx="1609655" cy="1207242"/>
          </a:xfrm>
          <a:prstGeom prst="rect">
            <a:avLst/>
          </a:prstGeom>
          <a:noFill/>
          <a:extLst>
            <a:ext uri="{909E8E84-426E-40DD-AFC4-6F175D3DCCD1}">
              <a14:hiddenFill xmlns:a14="http://schemas.microsoft.com/office/drawing/2010/main" xmlns="">
                <a:solidFill>
                  <a:srgbClr val="FFFFFF"/>
                </a:solidFill>
              </a14:hiddenFill>
            </a:ext>
          </a:extLst>
        </p:spPr>
      </p:pic>
      <p:pic>
        <p:nvPicPr>
          <p:cNvPr id="12292" name="Picture 4" descr="ios ile ilgili görsel sonucu"/>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9530031" y="4757530"/>
            <a:ext cx="2100470" cy="2100470"/>
          </a:xfrm>
          <a:prstGeom prst="rect">
            <a:avLst/>
          </a:prstGeom>
          <a:noFill/>
          <a:extLst>
            <a:ext uri="{909E8E84-426E-40DD-AFC4-6F175D3DCCD1}">
              <a14:hiddenFill xmlns:a14="http://schemas.microsoft.com/office/drawing/2010/main" xmlns="">
                <a:solidFill>
                  <a:srgbClr val="FFFFFF"/>
                </a:solidFill>
              </a14:hiddenFill>
            </a:ext>
          </a:extLst>
        </p:spPr>
      </p:pic>
      <p:sp>
        <p:nvSpPr>
          <p:cNvPr id="10" name="Metin kutusu 9"/>
          <p:cNvSpPr txBox="1"/>
          <p:nvPr/>
        </p:nvSpPr>
        <p:spPr>
          <a:xfrm flipH="1">
            <a:off x="2933699" y="1320047"/>
            <a:ext cx="9056137" cy="523220"/>
          </a:xfrm>
          <a:prstGeom prst="rect">
            <a:avLst/>
          </a:prstGeom>
          <a:noFill/>
        </p:spPr>
        <p:txBody>
          <a:bodyPr wrap="square" rtlCol="0">
            <a:spAutoFit/>
          </a:bodyPr>
          <a:lstStyle/>
          <a:p>
            <a:pPr algn="ctr"/>
            <a:r>
              <a:rPr lang="tr-TR" sz="2800" b="1" dirty="0" smtClean="0">
                <a:solidFill>
                  <a:srgbClr val="C00000"/>
                </a:solidFill>
              </a:rPr>
              <a:t>EBA Mobil Uygulamaları</a:t>
            </a:r>
            <a:endParaRPr lang="tr-TR" sz="2800" dirty="0">
              <a:solidFill>
                <a:srgbClr val="C00000"/>
              </a:solidFill>
            </a:endParaRPr>
          </a:p>
        </p:txBody>
      </p:sp>
      <p:sp>
        <p:nvSpPr>
          <p:cNvPr id="12" name="Alt Başlık 2"/>
          <p:cNvSpPr txBox="1">
            <a:spLocks/>
          </p:cNvSpPr>
          <p:nvPr/>
        </p:nvSpPr>
        <p:spPr bwMode="auto">
          <a:xfrm>
            <a:off x="2933700" y="1843267"/>
            <a:ext cx="8572500" cy="32266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200" b="1" dirty="0">
                <a:solidFill>
                  <a:srgbClr val="38363B"/>
                </a:solidFill>
                <a:latin typeface="Calibri "/>
                <a:cs typeface="Open Sans Light" panose="020B0306030504020204" pitchFamily="34" charset="0"/>
              </a:rPr>
              <a:t>Her tür sınıf seviyesine uygun, güvenilir e-içeriklere sahip sosyal bir platform olan EBA, mobil uygulama özelliği ile android ve iOS platformunda yer almaktadır.</a:t>
            </a:r>
          </a:p>
          <a:p>
            <a:pPr lvl="0" algn="just" eaLnBrk="1" hangingPunct="1">
              <a:spcBef>
                <a:spcPct val="0"/>
              </a:spcBef>
            </a:pPr>
            <a:r>
              <a:rPr lang="tr-TR" altLang="en-US" sz="2200" b="1" dirty="0">
                <a:solidFill>
                  <a:srgbClr val="38363B"/>
                </a:solidFill>
                <a:latin typeface="Calibri "/>
                <a:cs typeface="Open Sans Light" panose="020B0306030504020204" pitchFamily="34" charset="0"/>
              </a:rPr>
              <a:t> </a:t>
            </a:r>
          </a:p>
          <a:p>
            <a:pPr lvl="0" algn="just" eaLnBrk="1" hangingPunct="1">
              <a:spcBef>
                <a:spcPct val="0"/>
              </a:spcBef>
            </a:pPr>
            <a:r>
              <a:rPr lang="tr-TR" altLang="en-US" sz="2200" b="1" dirty="0">
                <a:solidFill>
                  <a:srgbClr val="38363B"/>
                </a:solidFill>
                <a:latin typeface="Calibri "/>
                <a:cs typeface="Open Sans Light" panose="020B0306030504020204" pitchFamily="34" charset="0"/>
              </a:rPr>
              <a:t>Mobil cihazına EBA uygulaması indirilerek platformdaki haber, video, ses, görsel, doküman, kitap ve dergi içeriklerine ulaşılabilir ve bu içerikler mobil cihazında istendiği zaman kullanılabilir.</a:t>
            </a:r>
          </a:p>
          <a:p>
            <a:pPr lvl="0" algn="just" eaLnBrk="1" hangingPunct="1">
              <a:spcBef>
                <a:spcPct val="0"/>
              </a:spcBef>
            </a:pPr>
            <a:endParaRPr lang="tr-TR" altLang="en-US" sz="2200" b="1" dirty="0">
              <a:solidFill>
                <a:srgbClr val="38363B"/>
              </a:solidFill>
              <a:latin typeface="Calibri "/>
              <a:cs typeface="Open Sans Light" panose="020B0306030504020204" pitchFamily="34" charset="0"/>
            </a:endParaRPr>
          </a:p>
          <a:p>
            <a:pPr lvl="0" algn="just" eaLnBrk="1" hangingPunct="1">
              <a:spcBef>
                <a:spcPct val="0"/>
              </a:spcBef>
            </a:pPr>
            <a:r>
              <a:rPr lang="tr-TR" altLang="en-US" sz="2200" b="1" dirty="0">
                <a:solidFill>
                  <a:srgbClr val="38363B"/>
                </a:solidFill>
                <a:latin typeface="Calibri "/>
                <a:cs typeface="Open Sans Light" panose="020B0306030504020204" pitchFamily="34" charset="0"/>
              </a:rPr>
              <a:t>Ayrıca EBA hesabına giriş yapılarak EBA Ders portalinden de yararlanabilmek mümkün.</a:t>
            </a:r>
          </a:p>
        </p:txBody>
      </p:sp>
      <p:sp>
        <p:nvSpPr>
          <p:cNvPr id="11" name="Metin kutusu 10"/>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9" name="Picture 10" descr="EBA Logo (Eğitim Bilişim Ağı) Download Vecto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Oval 14"/>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6" name="Picture 2" descr="Vektörel Çizim | Milli Eğitim Bakanlığı Yeni Logo"/>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85986849"/>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flipH="1">
            <a:off x="2326456" y="2583946"/>
            <a:ext cx="7824502" cy="1569660"/>
          </a:xfrm>
          <a:prstGeom prst="rect">
            <a:avLst/>
          </a:prstGeom>
          <a:noFill/>
        </p:spPr>
        <p:txBody>
          <a:bodyPr wrap="square" rtlCol="0">
            <a:spAutoFit/>
          </a:bodyPr>
          <a:lstStyle/>
          <a:p>
            <a:pPr algn="ctr"/>
            <a:endParaRPr lang="tr-TR" sz="2400" b="1" i="1" dirty="0" smtClean="0">
              <a:solidFill>
                <a:srgbClr val="3D99A5"/>
              </a:solidFill>
              <a:latin typeface="Aladdin" pitchFamily="2" charset="-94"/>
            </a:endParaRPr>
          </a:p>
          <a:p>
            <a:pPr algn="ctr"/>
            <a:r>
              <a:rPr lang="tr-TR" sz="2400" b="1" i="1" dirty="0" smtClean="0">
                <a:solidFill>
                  <a:srgbClr val="3D99A5"/>
                </a:solidFill>
                <a:latin typeface="Aladdin" pitchFamily="2" charset="-94"/>
              </a:rPr>
              <a:t>YARARLANILAN KAYNAKLAR:</a:t>
            </a:r>
            <a:endParaRPr lang="tr-TR" sz="2400" b="1" i="1" dirty="0">
              <a:solidFill>
                <a:srgbClr val="3D99A5"/>
              </a:solidFill>
              <a:latin typeface="Aladdin" pitchFamily="2" charset="-94"/>
            </a:endParaRPr>
          </a:p>
          <a:p>
            <a:pPr algn="ctr"/>
            <a:r>
              <a:rPr lang="tr-TR" sz="2400" b="1" i="1" dirty="0" smtClean="0">
                <a:solidFill>
                  <a:srgbClr val="3D99A5"/>
                </a:solidFill>
                <a:latin typeface="Aladdin" pitchFamily="2" charset="-94"/>
              </a:rPr>
              <a:t>Trabzon İl Milli Eğitim Müdürlüğü Fatih Projesi Ekibi EBA Tanıtım Sunusu</a:t>
            </a:r>
            <a:endParaRPr lang="tr-TR" sz="2400" i="1" dirty="0">
              <a:solidFill>
                <a:srgbClr val="3D99A5"/>
              </a:solidFill>
              <a:latin typeface="Aladdin" pitchFamily="2" charset="-94"/>
            </a:endParaRPr>
          </a:p>
        </p:txBody>
      </p:sp>
      <p:sp>
        <p:nvSpPr>
          <p:cNvPr id="6" name="Oval 5"/>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7" name="Picture 2" descr="Vektörel Çizim | Milli Eğitim Bakanlığı Yeni Logo"/>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4616697"/>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lt Başlık 2"/>
          <p:cNvSpPr txBox="1">
            <a:spLocks/>
          </p:cNvSpPr>
          <p:nvPr/>
        </p:nvSpPr>
        <p:spPr bwMode="auto">
          <a:xfrm>
            <a:off x="6067421" y="2900767"/>
            <a:ext cx="5457825" cy="1474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a:r>
              <a:rPr lang="tr-TR" altLang="tr-TR" sz="2200" b="1" dirty="0" smtClean="0">
                <a:solidFill>
                  <a:srgbClr val="38363B"/>
                </a:solidFill>
                <a:cs typeface="Open Sans Light" panose="020B0306030504020204" pitchFamily="34" charset="0"/>
              </a:rPr>
              <a:t>EBA’ya yeni eklenen ve ana sayfanın sağ üst köşesinde yer alan bu menü ile öğretmen ve öğrencilerimiz Yabancı Dil İçerik Portalı, Siber Güvenlik Portalı, Okul Öncesi Portalı, Ortaöğretim Materyal Portalı ve Din Öğretim Materyal Portalı’na bu alandan hızlı bir şekilde erişim sağlayabilecekler. </a:t>
            </a:r>
          </a:p>
          <a:p>
            <a:pPr lvl="0" algn="just"/>
            <a:endParaRPr lang="tr-TR" altLang="tr-TR" sz="2200" b="1" dirty="0">
              <a:solidFill>
                <a:srgbClr val="38363B"/>
              </a:solidFill>
              <a:cs typeface="Open Sans Light" panose="020B0306030504020204" pitchFamily="34" charset="0"/>
            </a:endParaRPr>
          </a:p>
          <a:p>
            <a:pPr lvl="0" algn="just"/>
            <a:r>
              <a:rPr kumimoji="0" lang="tr-TR" altLang="tr-TR" sz="2200" b="1" i="0" u="none" strike="noStrike" kern="1200" cap="none" spc="0" normalizeH="0" baseline="0" noProof="0" dirty="0" smtClean="0">
                <a:ln>
                  <a:noFill/>
                </a:ln>
                <a:solidFill>
                  <a:srgbClr val="38363B"/>
                </a:solidFill>
                <a:effectLst/>
                <a:uLnTx/>
                <a:uFillTx/>
                <a:cs typeface="Open Sans Light" panose="020B0306030504020204" pitchFamily="34" charset="0"/>
              </a:rPr>
              <a:t/>
            </a:r>
            <a:br>
              <a:rPr kumimoji="0" lang="tr-TR" altLang="tr-TR" sz="2200" b="1" i="0" u="none" strike="noStrike" kern="1200" cap="none" spc="0" normalizeH="0" baseline="0" noProof="0" dirty="0" smtClean="0">
                <a:ln>
                  <a:noFill/>
                </a:ln>
                <a:solidFill>
                  <a:srgbClr val="38363B"/>
                </a:solidFill>
                <a:effectLst/>
                <a:uLnTx/>
                <a:uFillTx/>
                <a:cs typeface="Open Sans Light" panose="020B0306030504020204" pitchFamily="34" charset="0"/>
              </a:rPr>
            </a:br>
            <a:endParaRPr kumimoji="0" lang="tr-TR" altLang="tr-TR" sz="2200" b="1" i="0" u="none" strike="noStrike" kern="1200" cap="none" spc="0" normalizeH="0" baseline="0" noProof="0" dirty="0" smtClean="0">
              <a:ln>
                <a:noFill/>
              </a:ln>
              <a:solidFill>
                <a:srgbClr val="38363B"/>
              </a:solidFill>
              <a:effectLst/>
              <a:uLnTx/>
              <a:uFillTx/>
              <a:cs typeface="Open Sans Light" panose="020B0306030504020204" pitchFamily="34" charset="0"/>
            </a:endParaRPr>
          </a:p>
          <a:p>
            <a:pPr marL="0" marR="0" lvl="0" indent="0" algn="just" defTabSz="9144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tr-TR" altLang="tr-TR" sz="2200" b="1" i="0" u="none" strike="noStrike" kern="1200" cap="none" spc="0" normalizeH="0" baseline="0" noProof="0" dirty="0" smtClean="0">
              <a:ln>
                <a:noFill/>
              </a:ln>
              <a:solidFill>
                <a:sysClr val="windowText" lastClr="000000"/>
              </a:solidFill>
              <a:effectLst/>
              <a:uLnTx/>
              <a:uFillTx/>
            </a:endParaRPr>
          </a:p>
        </p:txBody>
      </p:sp>
      <p:sp>
        <p:nvSpPr>
          <p:cNvPr id="12" name="Metin kutusu 11"/>
          <p:cNvSpPr txBox="1"/>
          <p:nvPr/>
        </p:nvSpPr>
        <p:spPr>
          <a:xfrm flipH="1">
            <a:off x="471594" y="1648943"/>
            <a:ext cx="11518241" cy="523220"/>
          </a:xfrm>
          <a:prstGeom prst="rect">
            <a:avLst/>
          </a:prstGeom>
          <a:noFill/>
        </p:spPr>
        <p:txBody>
          <a:bodyPr wrap="square" rtlCol="0">
            <a:spAutoFit/>
          </a:bodyPr>
          <a:lstStyle/>
          <a:p>
            <a:pPr algn="ctr"/>
            <a:r>
              <a:rPr lang="tr-TR" sz="2800" b="1" dirty="0" smtClean="0">
                <a:solidFill>
                  <a:srgbClr val="C00000"/>
                </a:solidFill>
              </a:rPr>
              <a:t>Hızlı Erişim Menüsü</a:t>
            </a:r>
            <a:endParaRPr lang="tr-TR" sz="2800" dirty="0">
              <a:solidFill>
                <a:srgbClr val="C00000"/>
              </a:solidFill>
            </a:endParaRPr>
          </a:p>
        </p:txBody>
      </p:sp>
      <p:sp>
        <p:nvSpPr>
          <p:cNvPr id="10" name="Metin kutusu 9"/>
          <p:cNvSpPr txBox="1"/>
          <p:nvPr/>
        </p:nvSpPr>
        <p:spPr>
          <a:xfrm flipH="1">
            <a:off x="6874207" y="882698"/>
            <a:ext cx="5162939" cy="430887"/>
          </a:xfrm>
          <a:prstGeom prst="rect">
            <a:avLst/>
          </a:prstGeom>
          <a:noFill/>
        </p:spPr>
        <p:txBody>
          <a:bodyPr wrap="square" rtlCol="0">
            <a:spAutoFit/>
          </a:bodyPr>
          <a:lstStyle/>
          <a:p>
            <a:pPr algn="r"/>
            <a:r>
              <a:rPr lang="tr-TR" sz="2200" b="1" dirty="0" smtClean="0">
                <a:solidFill>
                  <a:srgbClr val="3D99A5"/>
                </a:solidFill>
              </a:rPr>
              <a:t>EBA’nın Yenilenmesiyle Gelen Özellikler…</a:t>
            </a:r>
            <a:endParaRPr lang="tr-TR" sz="2200" dirty="0">
              <a:solidFill>
                <a:srgbClr val="3D99A5"/>
              </a:solidFill>
            </a:endParaRPr>
          </a:p>
        </p:txBody>
      </p:sp>
      <p:grpSp>
        <p:nvGrpSpPr>
          <p:cNvPr id="3" name="Grup 2"/>
          <p:cNvGrpSpPr/>
          <p:nvPr/>
        </p:nvGrpSpPr>
        <p:grpSpPr>
          <a:xfrm>
            <a:off x="556102" y="2789426"/>
            <a:ext cx="5285365" cy="2728912"/>
            <a:chOff x="556102" y="2789426"/>
            <a:chExt cx="5285365" cy="2728912"/>
          </a:xfrm>
        </p:grpSpPr>
        <p:pic>
          <p:nvPicPr>
            <p:cNvPr id="4" name="Resim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56102" y="2789426"/>
              <a:ext cx="5285365" cy="2728912"/>
            </a:xfrm>
            <a:prstGeom prst="rect">
              <a:avLst/>
            </a:prstGeom>
          </p:spPr>
        </p:pic>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4510087" y="3014662"/>
              <a:ext cx="1247775" cy="523875"/>
            </a:xfrm>
            <a:prstGeom prst="rect">
              <a:avLst/>
            </a:prstGeom>
          </p:spPr>
        </p:pic>
      </p:grpSp>
      <p:pic>
        <p:nvPicPr>
          <p:cNvPr id="11"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Oval 13"/>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5"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183650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etin kutusu 10"/>
          <p:cNvSpPr txBox="1"/>
          <p:nvPr/>
        </p:nvSpPr>
        <p:spPr>
          <a:xfrm flipH="1">
            <a:off x="276225" y="1320047"/>
            <a:ext cx="11713612" cy="523220"/>
          </a:xfrm>
          <a:prstGeom prst="rect">
            <a:avLst/>
          </a:prstGeom>
          <a:noFill/>
        </p:spPr>
        <p:txBody>
          <a:bodyPr wrap="square" rtlCol="0">
            <a:spAutoFit/>
          </a:bodyPr>
          <a:lstStyle/>
          <a:p>
            <a:pPr algn="ctr"/>
            <a:r>
              <a:rPr lang="tr-TR" sz="2800" b="1" dirty="0" smtClean="0">
                <a:solidFill>
                  <a:srgbClr val="C00000"/>
                </a:solidFill>
              </a:rPr>
              <a:t>EBA İçerik Arama Özelliği</a:t>
            </a:r>
            <a:endParaRPr lang="tr-TR" sz="2800" dirty="0">
              <a:solidFill>
                <a:srgbClr val="C00000"/>
              </a:solidFill>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pic>
        <p:nvPicPr>
          <p:cNvPr id="2" name="Resim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08893" y="1866818"/>
            <a:ext cx="5453732" cy="2349630"/>
          </a:xfrm>
          <a:prstGeom prst="rect">
            <a:avLst/>
          </a:prstGeom>
        </p:spPr>
      </p:pic>
      <p:pic>
        <p:nvPicPr>
          <p:cNvPr id="6" name="Resim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5915025" y="1866818"/>
            <a:ext cx="6074811" cy="4781632"/>
          </a:xfrm>
          <a:prstGeom prst="rect">
            <a:avLst/>
          </a:prstGeom>
        </p:spPr>
      </p:pic>
      <p:sp>
        <p:nvSpPr>
          <p:cNvPr id="14" name="Alt Başlık 2"/>
          <p:cNvSpPr txBox="1">
            <a:spLocks/>
          </p:cNvSpPr>
          <p:nvPr/>
        </p:nvSpPr>
        <p:spPr bwMode="auto">
          <a:xfrm>
            <a:off x="308894" y="4380001"/>
            <a:ext cx="5453732" cy="2344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200" b="1" dirty="0" smtClean="0">
                <a:solidFill>
                  <a:srgbClr val="38363B"/>
                </a:solidFill>
                <a:cs typeface="Open Sans Light" panose="020B0306030504020204" pitchFamily="34" charset="0"/>
              </a:rPr>
              <a:t>Ana sayfada bulunan arama özelliğini kullanarak EBA içerisinde yer alan tüm bölümlerde istediğiniz içeriklere rahatlıkla ulaşabilirsiniz. Arama ekranı kullanıcılara kategorileştirilmiş bir sonuç ekranı sunarak bilgiye erişimi daha hızlı bir hale getirmiştir.</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pic>
        <p:nvPicPr>
          <p:cNvPr id="8"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9" name="Oval 8"/>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0"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8840890"/>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Metin kutusu 9"/>
          <p:cNvSpPr txBox="1"/>
          <p:nvPr/>
        </p:nvSpPr>
        <p:spPr>
          <a:xfrm flipH="1">
            <a:off x="438149" y="1434347"/>
            <a:ext cx="11551687" cy="523220"/>
          </a:xfrm>
          <a:prstGeom prst="rect">
            <a:avLst/>
          </a:prstGeom>
          <a:noFill/>
        </p:spPr>
        <p:txBody>
          <a:bodyPr wrap="square" rtlCol="0">
            <a:spAutoFit/>
          </a:bodyPr>
          <a:lstStyle/>
          <a:p>
            <a:pPr algn="ctr"/>
            <a:r>
              <a:rPr lang="tr-TR" sz="2800" b="1" dirty="0" smtClean="0">
                <a:solidFill>
                  <a:srgbClr val="C00000"/>
                </a:solidFill>
              </a:rPr>
              <a:t>EBA Kullanıcı Girişi Seçenekleri</a:t>
            </a:r>
            <a:endParaRPr lang="tr-TR" sz="28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8" name="Alt Başlık 2"/>
          <p:cNvSpPr txBox="1">
            <a:spLocks/>
          </p:cNvSpPr>
          <p:nvPr/>
        </p:nvSpPr>
        <p:spPr bwMode="auto">
          <a:xfrm>
            <a:off x="4543425" y="2455578"/>
            <a:ext cx="7186610" cy="39356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200" b="1" dirty="0" smtClean="0">
                <a:solidFill>
                  <a:srgbClr val="38363B"/>
                </a:solidFill>
                <a:cs typeface="Open Sans Light" panose="020B0306030504020204" pitchFamily="34" charset="0"/>
              </a:rPr>
              <a:t>Eğitim Bilişim Ağını  öğretmenlerimiz, öğrencilerimiz ve velilerimiz </a:t>
            </a:r>
            <a:r>
              <a:rPr lang="tr-TR" altLang="en-US" sz="2200" b="1" dirty="0" smtClean="0">
                <a:solidFill>
                  <a:srgbClr val="FF0000"/>
                </a:solidFill>
                <a:cs typeface="Open Sans Light" panose="020B0306030504020204" pitchFamily="34" charset="0"/>
              </a:rPr>
              <a:t>MEBBİS, E-Okul ve E-Devlet</a:t>
            </a:r>
            <a:r>
              <a:rPr lang="tr-TR" altLang="en-US" sz="2200" b="1" dirty="0" smtClean="0">
                <a:solidFill>
                  <a:srgbClr val="38363B"/>
                </a:solidFill>
                <a:cs typeface="Open Sans Light" panose="020B0306030504020204" pitchFamily="34" charset="0"/>
              </a:rPr>
              <a:t> şifreleriyle giriş yaparak rahatlıkla kullanabilirler. Bunların yanında </a:t>
            </a:r>
            <a:r>
              <a:rPr lang="tr-TR" altLang="en-US" sz="2200" b="1" dirty="0" err="1" smtClean="0">
                <a:solidFill>
                  <a:srgbClr val="FF0000"/>
                </a:solidFill>
                <a:cs typeface="Open Sans Light" panose="020B0306030504020204" pitchFamily="34" charset="0"/>
              </a:rPr>
              <a:t>Karekod</a:t>
            </a:r>
            <a:r>
              <a:rPr lang="tr-TR" altLang="en-US" sz="2200" b="1" dirty="0" smtClean="0">
                <a:solidFill>
                  <a:srgbClr val="38363B"/>
                </a:solidFill>
                <a:cs typeface="Open Sans Light" panose="020B0306030504020204" pitchFamily="34" charset="0"/>
              </a:rPr>
              <a:t> ve </a:t>
            </a:r>
            <a:r>
              <a:rPr lang="tr-TR" altLang="en-US" sz="2200" b="1" dirty="0" smtClean="0">
                <a:solidFill>
                  <a:srgbClr val="FF0000"/>
                </a:solidFill>
                <a:cs typeface="Open Sans Light" panose="020B0306030504020204" pitchFamily="34" charset="0"/>
              </a:rPr>
              <a:t>EBA Kod </a:t>
            </a:r>
            <a:r>
              <a:rPr lang="tr-TR" altLang="en-US" sz="2200" b="1" dirty="0" smtClean="0">
                <a:solidFill>
                  <a:srgbClr val="38363B"/>
                </a:solidFill>
                <a:cs typeface="Open Sans Light" panose="020B0306030504020204" pitchFamily="34" charset="0"/>
              </a:rPr>
              <a:t>ile de sisteme giriş seçenekleri bulunmaktadır. Bu iki giriş seçeneği özellikle ders başlangıç aşamasında öğretmenlerimize hızlı ve güvenli bir şekilde sisteme giriş imkanı sunmaktadır.</a:t>
            </a:r>
            <a:endParaRPr lang="tr-TR" altLang="en-US" sz="2200" b="1" dirty="0">
              <a:solidFill>
                <a:srgbClr val="38363B"/>
              </a:solidFill>
              <a:cs typeface="Open Sans Light" panose="020B0306030504020204" pitchFamily="34" charset="0"/>
            </a:endParaRPr>
          </a:p>
        </p:txBody>
      </p:sp>
      <p:pic>
        <p:nvPicPr>
          <p:cNvPr id="9" name="Picture 10" descr="EBA Logo (Eğitim Bilişim Ağı) Download Vect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11"/>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3" name="Picture 2" descr="Vektörel Çizim | Milli Eğitim Bakanlığı Yeni Logo"/>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66536" t="50000" r="1437" b="3684"/>
          <a:stretch/>
        </p:blipFill>
        <p:spPr bwMode="auto">
          <a:xfrm>
            <a:off x="514350" y="2455578"/>
            <a:ext cx="3695162" cy="30058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37883914"/>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etin kutusu 1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7" name="Alt Başlık 2"/>
          <p:cNvSpPr txBox="1">
            <a:spLocks/>
          </p:cNvSpPr>
          <p:nvPr/>
        </p:nvSpPr>
        <p:spPr bwMode="auto">
          <a:xfrm>
            <a:off x="885137" y="5418225"/>
            <a:ext cx="4399299" cy="21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eaLnBrk="1" hangingPunct="1">
              <a:spcBef>
                <a:spcPct val="0"/>
              </a:spcBef>
            </a:pPr>
            <a:r>
              <a:rPr lang="tr-TR" altLang="en-US" sz="2000" b="1" dirty="0" smtClean="0">
                <a:solidFill>
                  <a:srgbClr val="FF0000"/>
                </a:solidFill>
                <a:cs typeface="Open Sans Light" panose="020B0306030504020204" pitchFamily="34" charset="0"/>
              </a:rPr>
              <a:t>Öğretmen ve öğrenciler EBA’nın yeni giriş yöntemi olan KAREKOD ile girişi kullanabilirler.</a:t>
            </a:r>
          </a:p>
          <a:p>
            <a:pPr lvl="0" algn="just" eaLnBrk="1" hangingPunct="1">
              <a:spcBef>
                <a:spcPct val="0"/>
              </a:spcBef>
            </a:pPr>
            <a:endParaRPr lang="tr-TR" altLang="en-US" sz="2000" b="1" dirty="0" smtClean="0">
              <a:solidFill>
                <a:srgbClr val="FF0000"/>
              </a:solidFill>
              <a:cs typeface="Open Sans Light" panose="020B0306030504020204" pitchFamily="34" charset="0"/>
            </a:endParaRPr>
          </a:p>
          <a:p>
            <a:pPr lvl="0" algn="just" eaLnBrk="1" hangingPunct="1">
              <a:spcBef>
                <a:spcPct val="0"/>
              </a:spcBef>
            </a:pPr>
            <a:endParaRPr lang="tr-TR" altLang="en-US" sz="2000" b="1" dirty="0" smtClean="0">
              <a:solidFill>
                <a:srgbClr val="FF0000"/>
              </a:solidFill>
              <a:cs typeface="Open Sans Light" panose="020B0306030504020204" pitchFamily="34" charset="0"/>
            </a:endParaRPr>
          </a:p>
          <a:p>
            <a:pPr lvl="0" algn="just" defTabSz="914400" eaLnBrk="1" hangingPunct="1">
              <a:spcBef>
                <a:spcPct val="0"/>
              </a:spcBef>
            </a:pPr>
            <a:endParaRPr lang="tr-TR" altLang="en-US" sz="2000" b="1" dirty="0">
              <a:solidFill>
                <a:srgbClr val="FF0000"/>
              </a:solidFill>
              <a:cs typeface="Open Sans Light" panose="020B0306030504020204" pitchFamily="34" charset="0"/>
            </a:endParaRPr>
          </a:p>
          <a:p>
            <a:pPr lvl="0" algn="just" defTabSz="914400" eaLnBrk="1" hangingPunct="1">
              <a:spcBef>
                <a:spcPct val="0"/>
              </a:spcBef>
            </a:pPr>
            <a:endParaRPr lang="tr-TR" altLang="en-US" sz="2000" b="1" dirty="0">
              <a:solidFill>
                <a:srgbClr val="FF0000"/>
              </a:solidFill>
              <a:cs typeface="Open Sans Light" panose="020B0306030504020204" pitchFamily="34" charset="0"/>
            </a:endParaRPr>
          </a:p>
        </p:txBody>
      </p:sp>
      <p:sp>
        <p:nvSpPr>
          <p:cNvPr id="8" name="Metin kutusu 7"/>
          <p:cNvSpPr txBox="1"/>
          <p:nvPr/>
        </p:nvSpPr>
        <p:spPr>
          <a:xfrm flipH="1">
            <a:off x="150969" y="1320047"/>
            <a:ext cx="11838868" cy="523220"/>
          </a:xfrm>
          <a:prstGeom prst="rect">
            <a:avLst/>
          </a:prstGeom>
          <a:noFill/>
        </p:spPr>
        <p:txBody>
          <a:bodyPr wrap="square" rtlCol="0">
            <a:spAutoFit/>
          </a:bodyPr>
          <a:lstStyle/>
          <a:p>
            <a:pPr algn="ctr"/>
            <a:r>
              <a:rPr lang="tr-TR" sz="2800" b="1" dirty="0" smtClean="0">
                <a:solidFill>
                  <a:srgbClr val="C00000"/>
                </a:solidFill>
              </a:rPr>
              <a:t>KAREKOD ile EBA’ya Giriş</a:t>
            </a:r>
            <a:endParaRPr lang="tr-TR" sz="2800" dirty="0">
              <a:solidFill>
                <a:srgbClr val="C00000"/>
              </a:solidFill>
            </a:endParaRPr>
          </a:p>
        </p:txBody>
      </p:sp>
      <p:sp>
        <p:nvSpPr>
          <p:cNvPr id="9" name="Alt Başlık 2"/>
          <p:cNvSpPr txBox="1">
            <a:spLocks/>
          </p:cNvSpPr>
          <p:nvPr/>
        </p:nvSpPr>
        <p:spPr bwMode="auto">
          <a:xfrm>
            <a:off x="5631822" y="1952625"/>
            <a:ext cx="6189112" cy="48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marL="457200" lvl="0" indent="-457200" algn="just" eaLnBrk="1" hangingPunct="1">
              <a:spcBef>
                <a:spcPct val="0"/>
              </a:spcBef>
              <a:buAutoNum type="arabicPeriod"/>
            </a:pPr>
            <a:r>
              <a:rPr lang="tr-TR" altLang="en-US" sz="2200" b="1" dirty="0" smtClean="0">
                <a:solidFill>
                  <a:srgbClr val="38363B"/>
                </a:solidFill>
                <a:cs typeface="Open Sans Light" panose="020B0306030504020204" pitchFamily="34" charset="0"/>
              </a:rPr>
              <a:t>Ana sayfada bulunan giriş </a:t>
            </a:r>
          </a:p>
          <a:p>
            <a:pPr marL="457200" lvl="0" indent="-457200" algn="just" eaLnBrk="1" hangingPunct="1">
              <a:spcBef>
                <a:spcPct val="0"/>
              </a:spcBef>
              <a:buAutoNum type="arabicPeriod"/>
            </a:pPr>
            <a:r>
              <a:rPr lang="tr-TR" altLang="en-US" sz="2200" b="1" dirty="0" smtClean="0">
                <a:solidFill>
                  <a:srgbClr val="38363B"/>
                </a:solidFill>
                <a:cs typeface="Open Sans Light" panose="020B0306030504020204" pitchFamily="34" charset="0"/>
              </a:rPr>
              <a:t>bölümüne tıklanır.</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sp>
        <p:nvSpPr>
          <p:cNvPr id="11" name="Alt Başlık 2"/>
          <p:cNvSpPr txBox="1">
            <a:spLocks/>
          </p:cNvSpPr>
          <p:nvPr/>
        </p:nvSpPr>
        <p:spPr bwMode="auto">
          <a:xfrm>
            <a:off x="5726659" y="3281363"/>
            <a:ext cx="6094274" cy="48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l" eaLnBrk="1" hangingPunct="1">
              <a:spcBef>
                <a:spcPct val="0"/>
              </a:spcBef>
            </a:pPr>
            <a:r>
              <a:rPr lang="tr-TR" altLang="en-US" sz="2200" b="1" dirty="0" smtClean="0">
                <a:solidFill>
                  <a:srgbClr val="38363B"/>
                </a:solidFill>
                <a:cs typeface="Open Sans Light" panose="020B0306030504020204" pitchFamily="34" charset="0"/>
              </a:rPr>
              <a:t>2. Yandaki görselde görülen </a:t>
            </a:r>
            <a:r>
              <a:rPr lang="tr-TR" altLang="en-US" sz="2200" b="1" dirty="0" smtClean="0">
                <a:solidFill>
                  <a:srgbClr val="FF0000"/>
                </a:solidFill>
                <a:cs typeface="Open Sans Light" panose="020B0306030504020204" pitchFamily="34" charset="0"/>
              </a:rPr>
              <a:t>«</a:t>
            </a:r>
            <a:r>
              <a:rPr lang="tr-TR" altLang="en-US" sz="2200" b="1" dirty="0" err="1" smtClean="0">
                <a:solidFill>
                  <a:srgbClr val="FF0000"/>
                </a:solidFill>
                <a:cs typeface="Open Sans Light" panose="020B0306030504020204" pitchFamily="34" charset="0"/>
              </a:rPr>
              <a:t>Karekod</a:t>
            </a:r>
            <a:r>
              <a:rPr lang="tr-TR" altLang="en-US" sz="2200" b="1" dirty="0" smtClean="0">
                <a:solidFill>
                  <a:srgbClr val="FF0000"/>
                </a:solidFill>
                <a:cs typeface="Open Sans Light" panose="020B0306030504020204" pitchFamily="34" charset="0"/>
              </a:rPr>
              <a:t> ile Gir» </a:t>
            </a:r>
            <a:r>
              <a:rPr lang="tr-TR" altLang="en-US" sz="2200" b="1" dirty="0" smtClean="0">
                <a:solidFill>
                  <a:srgbClr val="38363B"/>
                </a:solidFill>
                <a:cs typeface="Open Sans Light" panose="020B0306030504020204" pitchFamily="34" charset="0"/>
              </a:rPr>
              <a:t>butonuna tıklanır.</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pic>
        <p:nvPicPr>
          <p:cNvPr id="12" name="Resim 11"/>
          <p:cNvPicPr>
            <a:picLocks noChangeAspect="1"/>
          </p:cNvPicPr>
          <p:nvPr/>
        </p:nvPicPr>
        <p:blipFill rotWithShape="1">
          <a:blip r:embed="rId2">
            <a:extLst>
              <a:ext uri="{28A0092B-C50C-407E-A947-70E740481C1C}">
                <a14:useLocalDpi xmlns:a14="http://schemas.microsoft.com/office/drawing/2010/main" xmlns="" val="0"/>
              </a:ext>
            </a:extLst>
          </a:blip>
          <a:srcRect l="74436" t="6810" r="9930" b="58306"/>
          <a:stretch/>
        </p:blipFill>
        <p:spPr>
          <a:xfrm>
            <a:off x="10049068" y="3745706"/>
            <a:ext cx="925866" cy="1540074"/>
          </a:xfrm>
          <a:prstGeom prst="rect">
            <a:avLst/>
          </a:prstGeom>
        </p:spPr>
      </p:pic>
      <p:sp>
        <p:nvSpPr>
          <p:cNvPr id="14" name="Alt Başlık 2"/>
          <p:cNvSpPr txBox="1">
            <a:spLocks/>
          </p:cNvSpPr>
          <p:nvPr/>
        </p:nvSpPr>
        <p:spPr bwMode="auto">
          <a:xfrm>
            <a:off x="5726659" y="4036217"/>
            <a:ext cx="5017537" cy="48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l" eaLnBrk="1" hangingPunct="1">
              <a:spcBef>
                <a:spcPct val="0"/>
              </a:spcBef>
            </a:pPr>
            <a:r>
              <a:rPr lang="tr-TR" altLang="en-US" sz="2200" b="1" dirty="0" smtClean="0">
                <a:solidFill>
                  <a:srgbClr val="38363B"/>
                </a:solidFill>
                <a:cs typeface="Open Sans Light" panose="020B0306030504020204" pitchFamily="34" charset="0"/>
              </a:rPr>
              <a:t>3. Karşınıza bu </a:t>
            </a:r>
            <a:r>
              <a:rPr lang="tr-TR" altLang="en-US" sz="2200" b="1" dirty="0" err="1" smtClean="0">
                <a:solidFill>
                  <a:srgbClr val="38363B"/>
                </a:solidFill>
                <a:cs typeface="Open Sans Light" panose="020B0306030504020204" pitchFamily="34" charset="0"/>
              </a:rPr>
              <a:t>karekod</a:t>
            </a:r>
            <a:r>
              <a:rPr lang="tr-TR" altLang="en-US" sz="2200" b="1" dirty="0" smtClean="0">
                <a:solidFill>
                  <a:srgbClr val="38363B"/>
                </a:solidFill>
                <a:cs typeface="Open Sans Light" panose="020B0306030504020204" pitchFamily="34" charset="0"/>
              </a:rPr>
              <a:t> çıkacaktır.</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pic>
        <p:nvPicPr>
          <p:cNvPr id="1026" name="Picture 2" descr="C:\Users\Mehmet URAL\Downloads\Screenshot_20191008-132248_EBA.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56021" t="-100" r="14513" b="62457"/>
          <a:stretch/>
        </p:blipFill>
        <p:spPr bwMode="auto">
          <a:xfrm>
            <a:off x="9791331" y="5869578"/>
            <a:ext cx="1183603" cy="799994"/>
          </a:xfrm>
          <a:prstGeom prst="rect">
            <a:avLst/>
          </a:prstGeom>
          <a:noFill/>
          <a:extLst>
            <a:ext uri="{909E8E84-426E-40DD-AFC4-6F175D3DCCD1}">
              <a14:hiddenFill xmlns:a14="http://schemas.microsoft.com/office/drawing/2010/main" xmlns="">
                <a:solidFill>
                  <a:srgbClr val="FFFFFF"/>
                </a:solidFill>
              </a14:hiddenFill>
            </a:ext>
          </a:extLst>
        </p:spPr>
      </p:pic>
      <p:sp>
        <p:nvSpPr>
          <p:cNvPr id="16" name="Alt Başlık 2"/>
          <p:cNvSpPr txBox="1">
            <a:spLocks/>
          </p:cNvSpPr>
          <p:nvPr/>
        </p:nvSpPr>
        <p:spPr bwMode="auto">
          <a:xfrm>
            <a:off x="5726660" y="4544318"/>
            <a:ext cx="5017537" cy="4857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l" eaLnBrk="1" hangingPunct="1">
              <a:spcBef>
                <a:spcPct val="0"/>
              </a:spcBef>
            </a:pPr>
            <a:r>
              <a:rPr lang="tr-TR" altLang="en-US" sz="2200" b="1" dirty="0" smtClean="0">
                <a:solidFill>
                  <a:srgbClr val="38363B"/>
                </a:solidFill>
                <a:cs typeface="Open Sans Light" panose="020B0306030504020204" pitchFamily="34" charset="0"/>
              </a:rPr>
              <a:t>4. Mobil cihazınızdaki EBA Mobil uygulamasında yer alan </a:t>
            </a:r>
            <a:r>
              <a:rPr lang="tr-TR" altLang="en-US" sz="2200" b="1" dirty="0" err="1" smtClean="0">
                <a:solidFill>
                  <a:srgbClr val="38363B"/>
                </a:solidFill>
                <a:cs typeface="Open Sans Light" panose="020B0306030504020204" pitchFamily="34" charset="0"/>
              </a:rPr>
              <a:t>karekod</a:t>
            </a:r>
            <a:r>
              <a:rPr lang="tr-TR" altLang="en-US" sz="2200" b="1" dirty="0" smtClean="0">
                <a:solidFill>
                  <a:srgbClr val="38363B"/>
                </a:solidFill>
                <a:cs typeface="Open Sans Light" panose="020B0306030504020204" pitchFamily="34" charset="0"/>
              </a:rPr>
              <a:t> bölümünü açıp 3. aşamadaki </a:t>
            </a:r>
            <a:r>
              <a:rPr lang="tr-TR" altLang="en-US" sz="2200" b="1" dirty="0" err="1" smtClean="0">
                <a:solidFill>
                  <a:srgbClr val="38363B"/>
                </a:solidFill>
                <a:cs typeface="Open Sans Light" panose="020B0306030504020204" pitchFamily="34" charset="0"/>
              </a:rPr>
              <a:t>karekodu</a:t>
            </a:r>
            <a:r>
              <a:rPr lang="tr-TR" altLang="en-US" sz="2200" b="1" dirty="0" smtClean="0">
                <a:solidFill>
                  <a:srgbClr val="38363B"/>
                </a:solidFill>
                <a:cs typeface="Open Sans Light" panose="020B0306030504020204" pitchFamily="34" charset="0"/>
              </a:rPr>
              <a:t> okutarak EBA’ya giriş yapabilirsiniz. </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sp>
        <p:nvSpPr>
          <p:cNvPr id="13" name="Yuvarlatılmış Dikdörtgen 12"/>
          <p:cNvSpPr/>
          <p:nvPr/>
        </p:nvSpPr>
        <p:spPr>
          <a:xfrm>
            <a:off x="9886950" y="5981700"/>
            <a:ext cx="496182" cy="5715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15"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81057"/>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9" name="Oval 18"/>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20"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pic>
        <p:nvPicPr>
          <p:cNvPr id="18" name="Picture 2"/>
          <p:cNvPicPr>
            <a:picLocks noChangeAspect="1" noChangeArrowheads="1"/>
          </p:cNvPicPr>
          <p:nvPr/>
        </p:nvPicPr>
        <p:blipFill rotWithShape="1">
          <a:blip r:embed="rId6">
            <a:extLst>
              <a:ext uri="{28A0092B-C50C-407E-A947-70E740481C1C}">
                <a14:useLocalDpi xmlns:a14="http://schemas.microsoft.com/office/drawing/2010/main" xmlns="" val="0"/>
              </a:ext>
            </a:extLst>
          </a:blip>
          <a:srcRect l="66536" t="67447" r="21754" b="10330"/>
          <a:stretch/>
        </p:blipFill>
        <p:spPr bwMode="auto">
          <a:xfrm>
            <a:off x="9455676" y="1717244"/>
            <a:ext cx="1351070" cy="144231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7">
            <a:extLst>
              <a:ext uri="{28A0092B-C50C-407E-A947-70E740481C1C}">
                <a14:useLocalDpi xmlns:a14="http://schemas.microsoft.com/office/drawing/2010/main" xmlns="" val="0"/>
              </a:ext>
            </a:extLst>
          </a:blip>
          <a:srcRect l="33486" t="8687" r="33027" b="16392"/>
          <a:stretch/>
        </p:blipFill>
        <p:spPr bwMode="auto">
          <a:xfrm>
            <a:off x="1851112" y="1843267"/>
            <a:ext cx="2848663" cy="35850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Oval 2"/>
          <p:cNvSpPr/>
          <p:nvPr/>
        </p:nvSpPr>
        <p:spPr>
          <a:xfrm>
            <a:off x="3084786" y="4714727"/>
            <a:ext cx="1363389" cy="510034"/>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tr-TR"/>
          </a:p>
        </p:txBody>
      </p:sp>
    </p:spTree>
    <p:extLst>
      <p:ext uri="{BB962C8B-B14F-4D97-AF65-F5344CB8AC3E}">
        <p14:creationId xmlns:p14="http://schemas.microsoft.com/office/powerpoint/2010/main" xmlns="" val="201784816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bwMode="auto">
          <a:xfrm>
            <a:off x="5671929" y="2655975"/>
            <a:ext cx="6149009" cy="2106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200" b="1" dirty="0" smtClean="0">
                <a:solidFill>
                  <a:srgbClr val="38363B"/>
                </a:solidFill>
                <a:cs typeface="Open Sans Light" panose="020B0306030504020204" pitchFamily="34" charset="0"/>
              </a:rPr>
              <a:t>Yenilenen EBA ile beraber en fazla özellik eklenen ve tüm içeriklerin toplandığı bölüm olan EBA Sayfam (EBA Ders) öğretmen ve öğrencilerin bilgiye eğişim hızını arttıran yeni bir ekranla karşımıza çıkıyor. </a:t>
            </a: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57210" y="1887113"/>
            <a:ext cx="5326780" cy="4445513"/>
          </a:xfrm>
          <a:prstGeom prst="rect">
            <a:avLst/>
          </a:prstGeom>
        </p:spPr>
      </p:pic>
      <p:sp>
        <p:nvSpPr>
          <p:cNvPr id="10" name="Metin kutusu 9"/>
          <p:cNvSpPr txBox="1"/>
          <p:nvPr/>
        </p:nvSpPr>
        <p:spPr>
          <a:xfrm flipH="1">
            <a:off x="5671929" y="1320047"/>
            <a:ext cx="6317907" cy="523220"/>
          </a:xfrm>
          <a:prstGeom prst="rect">
            <a:avLst/>
          </a:prstGeom>
          <a:noFill/>
        </p:spPr>
        <p:txBody>
          <a:bodyPr wrap="square" rtlCol="0">
            <a:spAutoFit/>
          </a:bodyPr>
          <a:lstStyle/>
          <a:p>
            <a:pPr algn="ctr"/>
            <a:r>
              <a:rPr lang="tr-TR" sz="2800" b="1" dirty="0" smtClean="0">
                <a:solidFill>
                  <a:srgbClr val="C00000"/>
                </a:solidFill>
              </a:rPr>
              <a:t>EBA Sayfam (EBA Ders) </a:t>
            </a:r>
            <a:endParaRPr lang="tr-TR" sz="28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3" name="Metin kutusu 2"/>
          <p:cNvSpPr txBox="1"/>
          <p:nvPr/>
        </p:nvSpPr>
        <p:spPr>
          <a:xfrm>
            <a:off x="371475" y="6342151"/>
            <a:ext cx="11682519" cy="400110"/>
          </a:xfrm>
          <a:prstGeom prst="rect">
            <a:avLst/>
          </a:prstGeom>
          <a:noFill/>
        </p:spPr>
        <p:txBody>
          <a:bodyPr wrap="square" rtlCol="0">
            <a:spAutoFit/>
          </a:bodyPr>
          <a:lstStyle/>
          <a:p>
            <a:pPr algn="ctr"/>
            <a:r>
              <a:rPr lang="tr-TR" sz="2000" b="1" i="1" dirty="0" smtClean="0">
                <a:solidFill>
                  <a:srgbClr val="FF0000"/>
                </a:solidFill>
              </a:rPr>
              <a:t>EBA Duvarım özelliğini bir önceki EBA versiyonuna ilaveten gönderileri yoruma kapama özelliği eklendi.</a:t>
            </a:r>
            <a:endParaRPr lang="tr-TR" sz="2000" b="1" i="1" dirty="0">
              <a:solidFill>
                <a:srgbClr val="FF0000"/>
              </a:solidFill>
            </a:endParaRPr>
          </a:p>
        </p:txBody>
      </p:sp>
      <p:grpSp>
        <p:nvGrpSpPr>
          <p:cNvPr id="6" name="Grup 5"/>
          <p:cNvGrpSpPr/>
          <p:nvPr/>
        </p:nvGrpSpPr>
        <p:grpSpPr>
          <a:xfrm>
            <a:off x="569688" y="2084475"/>
            <a:ext cx="4497612" cy="2935200"/>
            <a:chOff x="569688" y="2084475"/>
            <a:chExt cx="4497612" cy="2935200"/>
          </a:xfrm>
        </p:grpSpPr>
        <p:pic>
          <p:nvPicPr>
            <p:cNvPr id="2" name="Resim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69688" y="2084475"/>
              <a:ext cx="4497612" cy="2935200"/>
            </a:xfrm>
            <a:prstGeom prst="rect">
              <a:avLst/>
            </a:prstGeom>
          </p:spPr>
        </p:pic>
        <p:pic>
          <p:nvPicPr>
            <p:cNvPr id="5" name="Resim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623887" y="2152650"/>
              <a:ext cx="623887" cy="623887"/>
            </a:xfrm>
            <a:prstGeom prst="rect">
              <a:avLst/>
            </a:prstGeom>
          </p:spPr>
        </p:pic>
      </p:grpSp>
      <p:pic>
        <p:nvPicPr>
          <p:cNvPr id="12" name="Picture 10" descr="EBA Logo (Eğitim Bilişim Ağı) Download Vecto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Oval 12"/>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4" name="Picture 2" descr="Vektörel Çizim | Milli Eğitim Bakanlığı Yeni Logo"/>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80756443"/>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t Başlık 2"/>
          <p:cNvSpPr txBox="1">
            <a:spLocks/>
          </p:cNvSpPr>
          <p:nvPr/>
        </p:nvSpPr>
        <p:spPr bwMode="auto">
          <a:xfrm>
            <a:off x="3714749" y="2398800"/>
            <a:ext cx="8106189" cy="2392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lvl="0" algn="just" eaLnBrk="1" hangingPunct="1">
              <a:spcBef>
                <a:spcPct val="0"/>
              </a:spcBef>
            </a:pPr>
            <a:r>
              <a:rPr lang="tr-TR" altLang="en-US" sz="2200" b="1" dirty="0" smtClean="0">
                <a:solidFill>
                  <a:srgbClr val="38363B"/>
                </a:solidFill>
                <a:cs typeface="Open Sans Light" panose="020B0306030504020204" pitchFamily="34" charset="0"/>
              </a:rPr>
              <a:t>Sol bölümde yer alan menüye yapılan eklemeler ve düzenlemelerle EBA içerisinde yer alan tüm eğitim içerikleri bu alanda toplandı.</a:t>
            </a:r>
          </a:p>
          <a:p>
            <a:pPr lvl="0" algn="just" eaLnBrk="1" hangingPunct="1">
              <a:spcBef>
                <a:spcPct val="0"/>
              </a:spcBef>
            </a:pPr>
            <a:endParaRPr lang="tr-TR" altLang="en-US" sz="2200" b="1" dirty="0">
              <a:solidFill>
                <a:srgbClr val="38363B"/>
              </a:solidFill>
              <a:cs typeface="Open Sans Light" panose="020B0306030504020204" pitchFamily="34" charset="0"/>
            </a:endParaRPr>
          </a:p>
          <a:p>
            <a:pPr lvl="0" algn="just" eaLnBrk="1" hangingPunct="1">
              <a:spcBef>
                <a:spcPct val="0"/>
              </a:spcBef>
            </a:pPr>
            <a:r>
              <a:rPr lang="tr-TR" altLang="en-US" sz="2200" b="1" dirty="0" smtClean="0">
                <a:solidFill>
                  <a:srgbClr val="38363B"/>
                </a:solidFill>
                <a:cs typeface="Open Sans Light" panose="020B0306030504020204" pitchFamily="34" charset="0"/>
              </a:rPr>
              <a:t>Sağ tarafa ise öğretmenlerimizin ve öğrencilerimiz kullanımını kolaylaştıracak kişiye özel takvim, çalışma takibi ve aktif öğrenci durumunu gösteren bölümler eklendi. </a:t>
            </a:r>
            <a:endParaRPr lang="tr-TR" altLang="en-US" sz="2200" b="1" dirty="0">
              <a:solidFill>
                <a:srgbClr val="38363B"/>
              </a:solidFill>
              <a:cs typeface="Open Sans Light" panose="020B0306030504020204" pitchFamily="34" charset="0"/>
            </a:endParaRPr>
          </a:p>
          <a:p>
            <a:pPr lvl="0" algn="just" eaLnBrk="1" hangingPunct="1">
              <a:spcBef>
                <a:spcPct val="0"/>
              </a:spcBef>
            </a:pPr>
            <a:endParaRPr lang="tr-TR" altLang="en-US" sz="2200" b="1" dirty="0" smtClean="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a:p>
            <a:pPr lvl="0" algn="just" defTabSz="914400" eaLnBrk="1" hangingPunct="1">
              <a:spcBef>
                <a:spcPct val="0"/>
              </a:spcBef>
            </a:pPr>
            <a:endParaRPr lang="tr-TR" altLang="en-US" sz="2200" b="1" dirty="0">
              <a:solidFill>
                <a:srgbClr val="38363B"/>
              </a:solidFill>
              <a:cs typeface="Open Sans Light" panose="020B0306030504020204" pitchFamily="34" charset="0"/>
            </a:endParaRPr>
          </a:p>
        </p:txBody>
      </p:sp>
      <p:sp>
        <p:nvSpPr>
          <p:cNvPr id="10" name="Metin kutusu 9"/>
          <p:cNvSpPr txBox="1"/>
          <p:nvPr/>
        </p:nvSpPr>
        <p:spPr>
          <a:xfrm flipH="1">
            <a:off x="4708569" y="1500482"/>
            <a:ext cx="6317907" cy="523220"/>
          </a:xfrm>
          <a:prstGeom prst="rect">
            <a:avLst/>
          </a:prstGeom>
          <a:noFill/>
        </p:spPr>
        <p:txBody>
          <a:bodyPr wrap="square" rtlCol="0">
            <a:spAutoFit/>
          </a:bodyPr>
          <a:lstStyle/>
          <a:p>
            <a:pPr algn="ctr"/>
            <a:r>
              <a:rPr lang="tr-TR" sz="2800" b="1" dirty="0" smtClean="0">
                <a:solidFill>
                  <a:srgbClr val="C00000"/>
                </a:solidFill>
              </a:rPr>
              <a:t>EBA Sayfam (EBA Ders) </a:t>
            </a:r>
            <a:endParaRPr lang="tr-TR" sz="2800" dirty="0">
              <a:solidFill>
                <a:srgbClr val="C00000"/>
              </a:solidFill>
            </a:endParaRPr>
          </a:p>
        </p:txBody>
      </p:sp>
      <p:sp>
        <p:nvSpPr>
          <p:cNvPr id="7" name="Metin kutusu 6"/>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3" name="Metin kutusu 2"/>
          <p:cNvSpPr txBox="1"/>
          <p:nvPr/>
        </p:nvSpPr>
        <p:spPr>
          <a:xfrm>
            <a:off x="3697902" y="5430606"/>
            <a:ext cx="8339244" cy="707886"/>
          </a:xfrm>
          <a:prstGeom prst="rect">
            <a:avLst/>
          </a:prstGeom>
          <a:noFill/>
        </p:spPr>
        <p:txBody>
          <a:bodyPr wrap="square" rtlCol="0">
            <a:spAutoFit/>
          </a:bodyPr>
          <a:lstStyle/>
          <a:p>
            <a:pPr algn="ctr"/>
            <a:r>
              <a:rPr lang="tr-TR" sz="2000" b="1" i="1" dirty="0" smtClean="0">
                <a:solidFill>
                  <a:srgbClr val="FF0000"/>
                </a:solidFill>
              </a:rPr>
              <a:t>Yenilenen EBA’da artık Dersler bölümüne girdiğimizde en son kaldığımız ekran karşımıza çıkıyor.  </a:t>
            </a:r>
            <a:endParaRPr lang="tr-TR" sz="2000" b="1" i="1" dirty="0">
              <a:solidFill>
                <a:srgbClr val="FF0000"/>
              </a:solidFill>
            </a:endParaRPr>
          </a:p>
        </p:txBody>
      </p:sp>
      <p:pic>
        <p:nvPicPr>
          <p:cNvPr id="5" name="Resim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28637" y="1500482"/>
            <a:ext cx="2709863" cy="5211040"/>
          </a:xfrm>
          <a:prstGeom prst="rect">
            <a:avLst/>
          </a:prstGeom>
        </p:spPr>
      </p:pic>
      <p:pic>
        <p:nvPicPr>
          <p:cNvPr id="9" name="Picture 10" descr="EBA Logo (Eğitim Bilişim Ağı) Download Vecto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Oval 11"/>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3" name="Picture 2" descr="Vektörel Çizim | Milli Eğitim Bakanlığı Yeni Logo"/>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10989016"/>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lt Başlık 2"/>
          <p:cNvSpPr txBox="1">
            <a:spLocks/>
          </p:cNvSpPr>
          <p:nvPr/>
        </p:nvSpPr>
        <p:spPr bwMode="auto">
          <a:xfrm>
            <a:off x="6143626" y="1795642"/>
            <a:ext cx="5709582" cy="27669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Arial" panose="020B0604020202020204" pitchFamily="34" charset="0"/>
              <a:buNone/>
              <a:defRPr sz="1800" kern="1200">
                <a:solidFill>
                  <a:schemeClr val="tx1"/>
                </a:solidFill>
                <a:latin typeface="+mn-lt"/>
                <a:ea typeface="+mn-ea"/>
                <a:cs typeface="+mn-cs"/>
              </a:defRPr>
            </a:lvl1pPr>
            <a:lvl2pPr marL="342900" indent="0" algn="ctr" rtl="0" eaLnBrk="0" fontAlgn="base" hangingPunct="0">
              <a:spcBef>
                <a:spcPct val="20000"/>
              </a:spcBef>
              <a:spcAft>
                <a:spcPct val="0"/>
              </a:spcAft>
              <a:buFont typeface="Arial" panose="020B0604020202020204" pitchFamily="34" charset="0"/>
              <a:buNone/>
              <a:defRPr sz="1500" kern="1200">
                <a:solidFill>
                  <a:schemeClr val="tx1"/>
                </a:solidFill>
                <a:latin typeface="+mn-lt"/>
                <a:ea typeface="+mn-ea"/>
                <a:cs typeface="+mn-cs"/>
              </a:defRPr>
            </a:lvl2pPr>
            <a:lvl3pPr marL="685800" indent="0" algn="ctr" rtl="0" eaLnBrk="0" fontAlgn="base" hangingPunct="0">
              <a:spcBef>
                <a:spcPct val="20000"/>
              </a:spcBef>
              <a:spcAft>
                <a:spcPct val="0"/>
              </a:spcAft>
              <a:buFont typeface="Arial" panose="020B0604020202020204" pitchFamily="34" charset="0"/>
              <a:buNone/>
              <a:defRPr sz="1350" kern="1200">
                <a:solidFill>
                  <a:schemeClr val="tx1"/>
                </a:solidFill>
                <a:latin typeface="+mn-lt"/>
                <a:ea typeface="+mn-ea"/>
                <a:cs typeface="+mn-cs"/>
              </a:defRPr>
            </a:lvl3pPr>
            <a:lvl4pPr marL="10287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4pPr>
            <a:lvl5pPr marL="1371600" indent="0" algn="ctr" rtl="0" eaLnBrk="0" fontAlgn="base" hangingPunct="0">
              <a:spcBef>
                <a:spcPct val="20000"/>
              </a:spcBef>
              <a:spcAft>
                <a:spcPct val="0"/>
              </a:spcAft>
              <a:buFont typeface="Arial" panose="020B0604020202020204"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pPr algn="just"/>
            <a:r>
              <a:rPr lang="tr-TR" sz="2200" b="1" dirty="0"/>
              <a:t>Öğretmenlerimizin ders saatlerini zenginleştirmek amacıyla FATİH Projesi kapsamında okullarımıza dağıtılan Etkileşimli Tahtalar için geliştirilen özel içerikler </a:t>
            </a:r>
            <a:r>
              <a:rPr lang="tr-TR" sz="2200" b="1" dirty="0" smtClean="0"/>
              <a:t>EBA Dersler bölümünde yer almaktadır. </a:t>
            </a:r>
          </a:p>
          <a:p>
            <a:pPr algn="just"/>
            <a:r>
              <a:rPr lang="tr-TR" sz="2200" b="1" dirty="0" smtClean="0"/>
              <a:t>Bir önceki EBA versiyonunda yer alan </a:t>
            </a:r>
            <a:r>
              <a:rPr lang="tr-TR" sz="2200" b="1" dirty="0" smtClean="0">
                <a:solidFill>
                  <a:srgbClr val="FF0000"/>
                </a:solidFill>
              </a:rPr>
              <a:t>içerik menüsü altındaki kazanımlarla eşleşen videolar, görseller, sesler, kitaplar, infografikler, infovideolar </a:t>
            </a:r>
            <a:r>
              <a:rPr lang="tr-TR" sz="2200" b="1" dirty="0" smtClean="0"/>
              <a:t>vb. tüm içerikler bu alanda toplandı. </a:t>
            </a:r>
          </a:p>
          <a:p>
            <a:pPr algn="just"/>
            <a:endParaRPr lang="tr-TR" sz="2200" b="1" dirty="0"/>
          </a:p>
        </p:txBody>
      </p:sp>
      <p:sp>
        <p:nvSpPr>
          <p:cNvPr id="14" name="Metin kutusu 13"/>
          <p:cNvSpPr txBox="1"/>
          <p:nvPr/>
        </p:nvSpPr>
        <p:spPr>
          <a:xfrm flipH="1">
            <a:off x="150969" y="1320047"/>
            <a:ext cx="11838868" cy="523220"/>
          </a:xfrm>
          <a:prstGeom prst="rect">
            <a:avLst/>
          </a:prstGeom>
          <a:noFill/>
        </p:spPr>
        <p:txBody>
          <a:bodyPr wrap="square" rtlCol="0">
            <a:spAutoFit/>
          </a:bodyPr>
          <a:lstStyle/>
          <a:p>
            <a:pPr algn="ctr"/>
            <a:r>
              <a:rPr lang="tr-TR" sz="2800" b="1" dirty="0" smtClean="0">
                <a:solidFill>
                  <a:srgbClr val="C00000"/>
                </a:solidFill>
              </a:rPr>
              <a:t>Dersler Menüsü</a:t>
            </a:r>
            <a:endParaRPr lang="tr-TR" sz="2800" dirty="0">
              <a:solidFill>
                <a:srgbClr val="C00000"/>
              </a:solidFill>
            </a:endParaRPr>
          </a:p>
        </p:txBody>
      </p:sp>
      <p:sp>
        <p:nvSpPr>
          <p:cNvPr id="12" name="Metin kutusu 11"/>
          <p:cNvSpPr txBox="1"/>
          <p:nvPr/>
        </p:nvSpPr>
        <p:spPr>
          <a:xfrm flipH="1">
            <a:off x="6874207" y="882698"/>
            <a:ext cx="5162939" cy="430887"/>
          </a:xfrm>
          <a:prstGeom prst="rect">
            <a:avLst/>
          </a:prstGeom>
          <a:noFill/>
        </p:spPr>
        <p:txBody>
          <a:bodyPr wrap="square" rtlCol="0">
            <a:spAutoFit/>
          </a:bodyPr>
          <a:lstStyle/>
          <a:p>
            <a:pPr algn="r"/>
            <a:r>
              <a:rPr lang="tr-TR" sz="2200" b="1" dirty="0">
                <a:solidFill>
                  <a:srgbClr val="3D99A5"/>
                </a:solidFill>
              </a:rPr>
              <a:t>EBA’nın Yenilenmesiyle Gelen Özellikler…</a:t>
            </a:r>
            <a:endParaRPr lang="tr-TR" sz="2200" dirty="0">
              <a:solidFill>
                <a:srgbClr val="3D99A5"/>
              </a:solidFill>
            </a:endParaRPr>
          </a:p>
        </p:txBody>
      </p:sp>
      <p:sp>
        <p:nvSpPr>
          <p:cNvPr id="3" name="Metin kutusu 2"/>
          <p:cNvSpPr txBox="1"/>
          <p:nvPr/>
        </p:nvSpPr>
        <p:spPr>
          <a:xfrm>
            <a:off x="224191" y="5753100"/>
            <a:ext cx="11838869" cy="707886"/>
          </a:xfrm>
          <a:prstGeom prst="rect">
            <a:avLst/>
          </a:prstGeom>
          <a:noFill/>
        </p:spPr>
        <p:txBody>
          <a:bodyPr wrap="square" rtlCol="0">
            <a:spAutoFit/>
          </a:bodyPr>
          <a:lstStyle/>
          <a:p>
            <a:pPr algn="ctr"/>
            <a:r>
              <a:rPr lang="tr-TR" sz="2000" b="1" dirty="0" smtClean="0">
                <a:solidFill>
                  <a:srgbClr val="FF0000"/>
                </a:solidFill>
              </a:rPr>
              <a:t>2019-2020 eğitim öğretim yılında dağıtılan ders kitaplarına yerleştirilen QR Kodlarını, EBA Mobil Uygulaması ile okutarak ilgili dersin içeriklerine doğrudan erişmek mümkün hale getirildi.</a:t>
            </a:r>
            <a:endParaRPr lang="tr-TR" sz="2000" b="1" dirty="0">
              <a:solidFill>
                <a:srgbClr val="FF0000"/>
              </a:solidFill>
            </a:endParaRPr>
          </a:p>
        </p:txBody>
      </p:sp>
      <p:grpSp>
        <p:nvGrpSpPr>
          <p:cNvPr id="5" name="Grup 4"/>
          <p:cNvGrpSpPr/>
          <p:nvPr/>
        </p:nvGrpSpPr>
        <p:grpSpPr>
          <a:xfrm>
            <a:off x="293845" y="2148067"/>
            <a:ext cx="5611656" cy="2885568"/>
            <a:chOff x="293845" y="2148067"/>
            <a:chExt cx="5611656" cy="2885568"/>
          </a:xfrm>
        </p:grpSpPr>
        <p:pic>
          <p:nvPicPr>
            <p:cNvPr id="2" name="Resim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93845" y="2148067"/>
              <a:ext cx="5611656" cy="2885568"/>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350997" y="2186166"/>
              <a:ext cx="849154" cy="880884"/>
            </a:xfrm>
            <a:prstGeom prst="rect">
              <a:avLst/>
            </a:prstGeom>
          </p:spPr>
        </p:pic>
      </p:grpSp>
      <p:pic>
        <p:nvPicPr>
          <p:cNvPr id="10" name="Picture 10" descr="EBA Logo (Eğitim Bilişim Ağı) Download Vecto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766263" y="-190582"/>
            <a:ext cx="1425737" cy="1425737"/>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Oval 10"/>
          <p:cNvSpPr/>
          <p:nvPr/>
        </p:nvSpPr>
        <p:spPr>
          <a:xfrm>
            <a:off x="1490544" y="312735"/>
            <a:ext cx="721137" cy="711735"/>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tr-TR"/>
          </a:p>
        </p:txBody>
      </p:sp>
      <p:pic>
        <p:nvPicPr>
          <p:cNvPr id="15" name="Picture 2" descr="Vektörel Çizim | Milli Eğitim Bakanlığı Yeni Logo"/>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14963" t="22126" r="9870" b="22459"/>
          <a:stretch/>
        </p:blipFill>
        <p:spPr bwMode="auto">
          <a:xfrm>
            <a:off x="1492425" y="291543"/>
            <a:ext cx="745991" cy="7117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9650145"/>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Newsprint</Template>
  <TotalTime>2022</TotalTime>
  <Words>1508</Words>
  <Application>Microsoft Office PowerPoint</Application>
  <PresentationFormat>Özel</PresentationFormat>
  <Paragraphs>155</Paragraphs>
  <Slides>27</Slides>
  <Notes>14</Notes>
  <HiddenSlides>0</HiddenSlides>
  <MMClips>0</MMClips>
  <ScaleCrop>false</ScaleCrop>
  <HeadingPairs>
    <vt:vector size="4" baseType="variant">
      <vt:variant>
        <vt:lpstr>Tema</vt:lpstr>
      </vt:variant>
      <vt:variant>
        <vt:i4>1</vt:i4>
      </vt:variant>
      <vt:variant>
        <vt:lpstr>Slayt Başlıkları</vt:lpstr>
      </vt:variant>
      <vt:variant>
        <vt:i4>27</vt:i4>
      </vt:variant>
    </vt:vector>
  </HeadingPairs>
  <TitlesOfParts>
    <vt:vector size="28" baseType="lpstr">
      <vt:lpstr>Office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İÇERİK DEĞERLENDİRME KRİTERLERİ</dc:title>
  <dc:creator>Murat SAGLAM</dc:creator>
  <cp:lastModifiedBy>BTsınıfanaPC</cp:lastModifiedBy>
  <cp:revision>175</cp:revision>
  <dcterms:created xsi:type="dcterms:W3CDTF">2017-04-10T12:40:38Z</dcterms:created>
  <dcterms:modified xsi:type="dcterms:W3CDTF">2021-09-17T10:39:01Z</dcterms:modified>
</cp:coreProperties>
</file>